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4"/>
  </p:sldMasterIdLst>
  <p:notesMasterIdLst>
    <p:notesMasterId r:id="rId9"/>
  </p:notesMasterIdLst>
  <p:sldIdLst>
    <p:sldId id="263" r:id="rId5"/>
    <p:sldId id="264" r:id="rId6"/>
    <p:sldId id="260" r:id="rId7"/>
    <p:sldId id="261" r:id="rId8"/>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CBE7EB-B192-43A6-86E6-FCDF5B1A56DE}">
          <p14:sldIdLst>
            <p14:sldId id="263"/>
            <p14:sldId id="264"/>
            <p14:sldId id="260"/>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5D"/>
    <a:srgbClr val="FFDA8F"/>
    <a:srgbClr val="FFE2A7"/>
    <a:srgbClr val="FFF1D5"/>
    <a:srgbClr val="FFDE9B"/>
    <a:srgbClr val="FFD581"/>
    <a:srgbClr val="FFBC37"/>
    <a:srgbClr val="FFCC66"/>
    <a:srgbClr val="FFD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ealy" userId="c9c2e242-549d-408c-a753-adf58776bb18" providerId="ADAL" clId="{5F5E5E90-078E-4C4B-BD29-B5129F9B8985}"/>
    <pc:docChg chg="modSld">
      <pc:chgData name="Michelle Sealy" userId="c9c2e242-549d-408c-a753-adf58776bb18" providerId="ADAL" clId="{5F5E5E90-078E-4C4B-BD29-B5129F9B8985}" dt="2021-02-09T14:29:19.554" v="3" actId="20577"/>
      <pc:docMkLst>
        <pc:docMk/>
      </pc:docMkLst>
      <pc:sldChg chg="modSp mod">
        <pc:chgData name="Michelle Sealy" userId="c9c2e242-549d-408c-a753-adf58776bb18" providerId="ADAL" clId="{5F5E5E90-078E-4C4B-BD29-B5129F9B8985}" dt="2021-02-09T14:29:19.554" v="3" actId="20577"/>
        <pc:sldMkLst>
          <pc:docMk/>
          <pc:sldMk cId="177506614" sldId="263"/>
        </pc:sldMkLst>
        <pc:spChg chg="mod">
          <ac:chgData name="Michelle Sealy" userId="c9c2e242-549d-408c-a753-adf58776bb18" providerId="ADAL" clId="{5F5E5E90-078E-4C4B-BD29-B5129F9B8985}" dt="2021-02-09T14:29:19.554" v="3" actId="20577"/>
          <ac:spMkLst>
            <pc:docMk/>
            <pc:sldMk cId="177506614" sldId="263"/>
            <ac:spMk id="3" creationId="{ECDBD7D9-54BD-4E1F-A4EF-4406D8CD0B61}"/>
          </ac:spMkLst>
        </pc:spChg>
      </pc:sldChg>
    </pc:docChg>
  </pc:docChgLst>
  <pc:docChgLst>
    <pc:chgData name="Trae Cown" userId="89fc591a-19c0-4d72-bc9c-ef7cd8ab78b3" providerId="ADAL" clId="{39836447-53E7-4B58-8B94-50BF0F94A8BD}"/>
    <pc:docChg chg="modSld">
      <pc:chgData name="Trae Cown" userId="89fc591a-19c0-4d72-bc9c-ef7cd8ab78b3" providerId="ADAL" clId="{39836447-53E7-4B58-8B94-50BF0F94A8BD}" dt="2024-04-08T16:32:01.970" v="31" actId="20577"/>
      <pc:docMkLst>
        <pc:docMk/>
      </pc:docMkLst>
      <pc:sldChg chg="modSp mod">
        <pc:chgData name="Trae Cown" userId="89fc591a-19c0-4d72-bc9c-ef7cd8ab78b3" providerId="ADAL" clId="{39836447-53E7-4B58-8B94-50BF0F94A8BD}" dt="2024-04-08T16:32:01.970" v="31" actId="20577"/>
        <pc:sldMkLst>
          <pc:docMk/>
          <pc:sldMk cId="177506614" sldId="263"/>
        </pc:sldMkLst>
        <pc:spChg chg="mod">
          <ac:chgData name="Trae Cown" userId="89fc591a-19c0-4d72-bc9c-ef7cd8ab78b3" providerId="ADAL" clId="{39836447-53E7-4B58-8B94-50BF0F94A8BD}" dt="2024-04-08T16:32:01.970" v="31" actId="20577"/>
          <ac:spMkLst>
            <pc:docMk/>
            <pc:sldMk cId="177506614" sldId="263"/>
            <ac:spMk id="3" creationId="{ECDBD7D9-54BD-4E1F-A4EF-4406D8CD0B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95A5A3-7284-4F3B-9357-E14A3383FD6B}" type="datetimeFigureOut">
              <a:rPr lang="en-US" smtClean="0"/>
              <a:t>4/8/2024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4098C6-BC0E-4BC5-AF80-870E9FD8E248}" type="slidenum">
              <a:rPr lang="en-US" smtClean="0"/>
              <a:t>‹#›</a:t>
            </a:fld>
            <a:endParaRPr lang="en-US"/>
          </a:p>
        </p:txBody>
      </p:sp>
    </p:spTree>
    <p:extLst>
      <p:ext uri="{BB962C8B-B14F-4D97-AF65-F5344CB8AC3E}">
        <p14:creationId xmlns:p14="http://schemas.microsoft.com/office/powerpoint/2010/main" val="192619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4098C6-BC0E-4BC5-AF80-870E9FD8E248}" type="slidenum">
              <a:rPr lang="en-US" smtClean="0"/>
              <a:t>3</a:t>
            </a:fld>
            <a:endParaRPr lang="en-US"/>
          </a:p>
        </p:txBody>
      </p:sp>
    </p:spTree>
    <p:extLst>
      <p:ext uri="{BB962C8B-B14F-4D97-AF65-F5344CB8AC3E}">
        <p14:creationId xmlns:p14="http://schemas.microsoft.com/office/powerpoint/2010/main" val="138324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4098C6-BC0E-4BC5-AF80-870E9FD8E248}" type="slidenum">
              <a:rPr lang="en-US" smtClean="0"/>
              <a:t>4</a:t>
            </a:fld>
            <a:endParaRPr lang="en-US"/>
          </a:p>
        </p:txBody>
      </p:sp>
    </p:spTree>
    <p:extLst>
      <p:ext uri="{BB962C8B-B14F-4D97-AF65-F5344CB8AC3E}">
        <p14:creationId xmlns:p14="http://schemas.microsoft.com/office/powerpoint/2010/main" val="20235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239A9A-B4B0-4B32-B8CD-2E25E95134C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0426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1E721-B01C-4D5D-A3CA-2E5518383F10}"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3274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4"/>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13FEF9-69D0-4F8C-A336-59491FBEDC47}"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62741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8" name="Text Placeholder 137"/>
          <p:cNvSpPr>
            <a:spLocks noGrp="1"/>
          </p:cNvSpPr>
          <p:nvPr>
            <p:ph type="body" sz="quarter" idx="10" hasCustomPrompt="1"/>
          </p:nvPr>
        </p:nvSpPr>
        <p:spPr>
          <a:xfrm rot="16200000">
            <a:off x="-17095"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39" name="Text Placeholder 137"/>
          <p:cNvSpPr>
            <a:spLocks noGrp="1"/>
          </p:cNvSpPr>
          <p:nvPr>
            <p:ph type="body" sz="quarter" idx="11" hasCustomPrompt="1"/>
          </p:nvPr>
        </p:nvSpPr>
        <p:spPr>
          <a:xfrm rot="16200000">
            <a:off x="2247813"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40" name="Text Placeholder 137"/>
          <p:cNvSpPr>
            <a:spLocks noGrp="1"/>
          </p:cNvSpPr>
          <p:nvPr>
            <p:ph type="body" sz="quarter" idx="12" hasCustomPrompt="1"/>
          </p:nvPr>
        </p:nvSpPr>
        <p:spPr>
          <a:xfrm rot="16200000">
            <a:off x="4543845"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41" name="Text Placeholder 137"/>
          <p:cNvSpPr>
            <a:spLocks noGrp="1"/>
          </p:cNvSpPr>
          <p:nvPr>
            <p:ph type="body" sz="quarter" idx="13" hasCustomPrompt="1"/>
          </p:nvPr>
        </p:nvSpPr>
        <p:spPr>
          <a:xfrm rot="16200000">
            <a:off x="6830178"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77" name="Text Placeholder 174"/>
          <p:cNvSpPr>
            <a:spLocks noGrp="1"/>
          </p:cNvSpPr>
          <p:nvPr>
            <p:ph type="body" sz="quarter" idx="29" hasCustomPrompt="1"/>
          </p:nvPr>
        </p:nvSpPr>
        <p:spPr>
          <a:xfrm>
            <a:off x="632845" y="3653736"/>
            <a:ext cx="994411" cy="2290486"/>
          </a:xfrm>
          <a:blipFill>
            <a:blip r:embed="rId2"/>
            <a:srcRect/>
            <a:stretch>
              <a:fillRect t="-2" b="-87334"/>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6" name="Text Placeholder 174"/>
          <p:cNvSpPr>
            <a:spLocks noGrp="1"/>
          </p:cNvSpPr>
          <p:nvPr>
            <p:ph type="body" sz="quarter" idx="28" hasCustomPrompt="1"/>
          </p:nvPr>
        </p:nvSpPr>
        <p:spPr>
          <a:xfrm>
            <a:off x="2096061" y="2973492"/>
            <a:ext cx="994411" cy="2970730"/>
          </a:xfrm>
          <a:blipFill>
            <a:blip r:embed="rId3"/>
            <a:srcRect/>
            <a:stretch>
              <a:fillRect t="-4" b="-44435"/>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5" name="Text Placeholder 174"/>
          <p:cNvSpPr>
            <a:spLocks noGrp="1"/>
          </p:cNvSpPr>
          <p:nvPr>
            <p:ph type="body" sz="quarter" idx="27" hasCustomPrompt="1"/>
          </p:nvPr>
        </p:nvSpPr>
        <p:spPr>
          <a:xfrm>
            <a:off x="3466416" y="2281258"/>
            <a:ext cx="994411" cy="3662964"/>
          </a:xfrm>
          <a:blipFill>
            <a:blip r:embed="rId4"/>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8" name="Text Placeholder 174"/>
          <p:cNvSpPr>
            <a:spLocks noGrp="1"/>
          </p:cNvSpPr>
          <p:nvPr>
            <p:ph type="body" sz="quarter" idx="30" hasCustomPrompt="1"/>
          </p:nvPr>
        </p:nvSpPr>
        <p:spPr>
          <a:xfrm>
            <a:off x="4556817" y="3661974"/>
            <a:ext cx="994411" cy="2282248"/>
          </a:xfrm>
          <a:blipFill>
            <a:blip r:embed="rId2"/>
            <a:srcRect/>
            <a:stretch>
              <a:fillRect t="-1" b="-8801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9" name="Text Placeholder 174"/>
          <p:cNvSpPr>
            <a:spLocks noGrp="1"/>
          </p:cNvSpPr>
          <p:nvPr>
            <p:ph type="body" sz="quarter" idx="31" hasCustomPrompt="1"/>
          </p:nvPr>
        </p:nvSpPr>
        <p:spPr>
          <a:xfrm>
            <a:off x="6027185" y="2969024"/>
            <a:ext cx="994411" cy="2975201"/>
          </a:xfrm>
          <a:blipFill>
            <a:blip r:embed="rId3"/>
            <a:srcRect/>
            <a:stretch>
              <a:fillRect t="-4" b="-44219"/>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80" name="Text Placeholder 174"/>
          <p:cNvSpPr>
            <a:spLocks noGrp="1"/>
          </p:cNvSpPr>
          <p:nvPr>
            <p:ph type="body" sz="quarter" idx="32" hasCustomPrompt="1"/>
          </p:nvPr>
        </p:nvSpPr>
        <p:spPr>
          <a:xfrm>
            <a:off x="7579709" y="2281258"/>
            <a:ext cx="994411" cy="3662964"/>
          </a:xfrm>
          <a:blipFill>
            <a:blip r:embed="rId4"/>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Tree>
    <p:extLst>
      <p:ext uri="{BB962C8B-B14F-4D97-AF65-F5344CB8AC3E}">
        <p14:creationId xmlns:p14="http://schemas.microsoft.com/office/powerpoint/2010/main" val="314161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E21DC-8981-44E6-BC8C-2BA8F673FFBB}"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9414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7626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8"/>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8"/>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5666F9-5B40-48E0-8DFD-99EF944CDD22}"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676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698D6B-2C72-4E21-9893-A649C6E2A47D}" type="datetimeFigureOut">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194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811C9-A66C-49F0-970E-F7B68D9109A0}" type="datetimeFigureOut">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5265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7849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6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8326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1305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04436-CA73-4D53-89B4-2A5C7347BF2F}" type="datetimeFigureOut">
              <a:rPr lang="en-US" smtClean="0"/>
              <a:t>4/8/2024</a:t>
            </a:fld>
            <a:endParaRPr lang="en-US"/>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0498488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92921" y="2596575"/>
            <a:ext cx="8165304" cy="4316741"/>
          </a:xfrm>
          <a:prstGeom prst="rect">
            <a:avLst/>
          </a:prstGeom>
        </p:spPr>
        <p:txBody>
          <a:bodyPr vert="horz" lIns="91440" tIns="45720" rIns="91440" bIns="45720" rtlCol="0" anchor="ctr">
            <a:normAutofit/>
          </a:bodyPr>
          <a:lstStyle/>
          <a:p>
            <a:pPr defTabSz="914400">
              <a:spcBef>
                <a:spcPct val="0"/>
              </a:spcBef>
            </a:pPr>
            <a:r>
              <a:rPr lang="en-US" altLang="en-US" sz="2000">
                <a:solidFill>
                  <a:schemeClr val="tx1">
                    <a:lumMod val="65000"/>
                    <a:lumOff val="35000"/>
                  </a:schemeClr>
                </a:solidFill>
                <a:latin typeface="Calibri Light" panose="020F0302020204030204" pitchFamily="34" charset="0"/>
                <a:ea typeface="+mj-ea"/>
                <a:cs typeface="+mj-cs"/>
              </a:rPr>
              <a:t>The slides in this PowerPoint illustrate the verification process from the perspective of a household. Visual aids often enhance understanding over plain written instructions and may be helpful to the families in your district. This resource can be printed and sent out as a flier with other verification materials, or posted on your website as supplemental information. </a:t>
            </a:r>
          </a:p>
          <a:p>
            <a:pPr defTabSz="914400">
              <a:spcBef>
                <a:spcPct val="0"/>
              </a:spcBef>
            </a:pPr>
            <a:endParaRPr lang="en-US" altLang="en-US" sz="2000">
              <a:solidFill>
                <a:schemeClr val="tx1">
                  <a:lumMod val="65000"/>
                  <a:lumOff val="35000"/>
                </a:schemeClr>
              </a:solidFill>
              <a:latin typeface="Calibri Light" panose="020F0302020204030204" pitchFamily="34" charset="0"/>
              <a:ea typeface="+mj-ea"/>
              <a:cs typeface="+mj-cs"/>
            </a:endParaRPr>
          </a:p>
          <a:p>
            <a:pPr defTabSz="914400">
              <a:spcBef>
                <a:spcPct val="0"/>
              </a:spcBef>
            </a:pPr>
            <a:r>
              <a:rPr lang="en-US" altLang="en-US" sz="2000">
                <a:solidFill>
                  <a:schemeClr val="tx1">
                    <a:lumMod val="65000"/>
                    <a:lumOff val="35000"/>
                  </a:schemeClr>
                </a:solidFill>
                <a:latin typeface="Calibri Light" panose="020F0302020204030204" pitchFamily="34" charset="0"/>
                <a:ea typeface="+mj-ea"/>
                <a:cs typeface="+mj-cs"/>
              </a:rPr>
              <a:t>The first diagram (slide 2) “leads” parents to the action items that may apply to them by asking a series of yes/no questions. The second diagram (slide 3) shows some of the ways that households can submit verification documents to the district.</a:t>
            </a:r>
          </a:p>
          <a:p>
            <a:pPr defTabSz="914400">
              <a:spcBef>
                <a:spcPct val="0"/>
              </a:spcBef>
            </a:pPr>
            <a:endParaRPr lang="en-US" altLang="en-US" sz="2000">
              <a:solidFill>
                <a:schemeClr val="tx1">
                  <a:lumMod val="65000"/>
                  <a:lumOff val="35000"/>
                </a:schemeClr>
              </a:solidFill>
              <a:latin typeface="Calibri Light" panose="020F0302020204030204" pitchFamily="34" charset="0"/>
              <a:ea typeface="+mj-ea"/>
              <a:cs typeface="+mj-cs"/>
            </a:endParaRPr>
          </a:p>
          <a:p>
            <a:pPr defTabSz="914400">
              <a:spcBef>
                <a:spcPct val="0"/>
              </a:spcBef>
            </a:pPr>
            <a:r>
              <a:rPr lang="en-US" altLang="en-US" sz="2000">
                <a:solidFill>
                  <a:schemeClr val="tx1">
                    <a:lumMod val="65000"/>
                    <a:lumOff val="35000"/>
                  </a:schemeClr>
                </a:solidFill>
                <a:latin typeface="Calibri Light" panose="020F0302020204030204" pitchFamily="34" charset="0"/>
                <a:ea typeface="+mj-ea"/>
                <a:cs typeface="+mj-cs"/>
              </a:rPr>
              <a:t>The next slide provides tips on how to customize these resources to fit the needs of your district.</a:t>
            </a:r>
          </a:p>
          <a:p>
            <a:pPr defTabSz="914400">
              <a:spcBef>
                <a:spcPct val="0"/>
              </a:spcBef>
            </a:pPr>
            <a:endParaRPr lang="en-US" altLang="en-US" sz="2000">
              <a:solidFill>
                <a:schemeClr val="tx1">
                  <a:lumMod val="65000"/>
                  <a:lumOff val="35000"/>
                </a:schemeClr>
              </a:solidFill>
              <a:latin typeface="Calibri Light" panose="020F0302020204030204" pitchFamily="34" charset="0"/>
              <a:ea typeface="+mj-ea"/>
              <a:cs typeface="+mj-cs"/>
            </a:endParaRPr>
          </a:p>
        </p:txBody>
      </p:sp>
      <p:sp>
        <p:nvSpPr>
          <p:cNvPr id="4" name="Title 3"/>
          <p:cNvSpPr>
            <a:spLocks noGrp="1"/>
          </p:cNvSpPr>
          <p:nvPr>
            <p:ph type="title"/>
          </p:nvPr>
        </p:nvSpPr>
        <p:spPr>
          <a:xfrm>
            <a:off x="457200" y="1092301"/>
            <a:ext cx="8229600" cy="1137703"/>
          </a:xfrm>
        </p:spPr>
        <p:txBody>
          <a:bodyPr>
            <a:normAutofit/>
          </a:bodyPr>
          <a:lstStyle/>
          <a:p>
            <a:pPr algn="l"/>
            <a:r>
              <a:rPr lang="en-US" sz="3600" dirty="0">
                <a:solidFill>
                  <a:prstClr val="black">
                    <a:lumMod val="65000"/>
                    <a:lumOff val="35000"/>
                  </a:prstClr>
                </a:solidFill>
                <a:latin typeface="Calibri Light" panose="020F0302020204030204" pitchFamily="34" charset="0"/>
              </a:rPr>
              <a:t>Navigating the Verification Process</a:t>
            </a:r>
            <a:br>
              <a:rPr lang="en-US" dirty="0">
                <a:solidFill>
                  <a:prstClr val="black">
                    <a:lumMod val="65000"/>
                    <a:lumOff val="35000"/>
                  </a:prstClr>
                </a:solidFill>
                <a:latin typeface="Calibri Light" panose="020F0302020204030204" pitchFamily="34" charset="0"/>
              </a:rPr>
            </a:br>
            <a:r>
              <a:rPr lang="en-US" sz="3200" dirty="0">
                <a:solidFill>
                  <a:prstClr val="black">
                    <a:lumMod val="65000"/>
                    <a:lumOff val="35000"/>
                  </a:prstClr>
                </a:solidFill>
                <a:latin typeface="Calibri Light" panose="020F0302020204030204" pitchFamily="34" charset="0"/>
              </a:rPr>
              <a:t>A Diagram for Households</a:t>
            </a:r>
            <a:endParaRPr lang="en-US" sz="4000" dirty="0"/>
          </a:p>
        </p:txBody>
      </p:sp>
      <p:sp>
        <p:nvSpPr>
          <p:cNvPr id="5" name="Rectangle 4"/>
          <p:cNvSpPr/>
          <p:nvPr/>
        </p:nvSpPr>
        <p:spPr>
          <a:xfrm>
            <a:off x="2955899" y="2140143"/>
            <a:ext cx="3239348" cy="461665"/>
          </a:xfrm>
          <a:prstGeom prst="rect">
            <a:avLst/>
          </a:prstGeom>
        </p:spPr>
        <p:txBody>
          <a:bodyPr wrap="none">
            <a:spAutoFit/>
          </a:bodyPr>
          <a:lstStyle/>
          <a:p>
            <a:r>
              <a:rPr lang="en-US" sz="2400">
                <a:solidFill>
                  <a:prstClr val="black">
                    <a:lumMod val="65000"/>
                    <a:lumOff val="35000"/>
                  </a:prstClr>
                </a:solidFill>
                <a:latin typeface="Calibri Light" panose="020F0302020204030204" pitchFamily="34" charset="0"/>
              </a:rPr>
              <a:t>How to use this resource</a:t>
            </a:r>
            <a:endParaRPr lang="en-US" sz="2400"/>
          </a:p>
        </p:txBody>
      </p:sp>
      <p:sp>
        <p:nvSpPr>
          <p:cNvPr id="6" name="Rectangle 5"/>
          <p:cNvSpPr/>
          <p:nvPr/>
        </p:nvSpPr>
        <p:spPr>
          <a:xfrm>
            <a:off x="874643" y="840709"/>
            <a:ext cx="7315200" cy="276999"/>
          </a:xfrm>
          <a:prstGeom prst="rect">
            <a:avLst/>
          </a:prstGeom>
        </p:spPr>
        <p:txBody>
          <a:bodyPr wrap="square">
            <a:spAutoFit/>
          </a:bodyPr>
          <a:lstStyle/>
          <a:p>
            <a:r>
              <a:rPr lang="en-US" sz="1200" b="1">
                <a:solidFill>
                  <a:prstClr val="black">
                    <a:lumMod val="65000"/>
                    <a:lumOff val="35000"/>
                  </a:prstClr>
                </a:solidFill>
                <a:latin typeface="Arial" panose="020B0604020202020204" pitchFamily="34" charset="0"/>
                <a:ea typeface="+mj-ea"/>
                <a:cs typeface="Arial" panose="020B0604020202020204" pitchFamily="34" charset="0"/>
              </a:rPr>
              <a:t>United State Department of Agriculture</a:t>
            </a:r>
            <a:endParaRPr lang="en-US" sz="1200" b="1">
              <a:latin typeface="Arial" panose="020B0604020202020204" pitchFamily="34" charset="0"/>
              <a:cs typeface="Arial" panose="020B0604020202020204" pitchFamily="34" charset="0"/>
            </a:endParaRPr>
          </a:p>
        </p:txBody>
      </p:sp>
      <p:pic>
        <p:nvPicPr>
          <p:cNvPr id="7" name="Picture 2" descr="USDA Logo" title="USDA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124" y="491412"/>
            <a:ext cx="707666" cy="4901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DBD7D9-54BD-4E1F-A4EF-4406D8CD0B61}"/>
              </a:ext>
            </a:extLst>
          </p:cNvPr>
          <p:cNvSpPr txBox="1"/>
          <p:nvPr/>
        </p:nvSpPr>
        <p:spPr>
          <a:xfrm>
            <a:off x="1118937" y="228600"/>
            <a:ext cx="7539288" cy="461665"/>
          </a:xfrm>
          <a:prstGeom prst="rect">
            <a:avLst/>
          </a:prstGeom>
          <a:noFill/>
        </p:spPr>
        <p:txBody>
          <a:bodyPr wrap="square" rtlCol="0">
            <a:spAutoFit/>
          </a:bodyPr>
          <a:lstStyle/>
          <a:p>
            <a:r>
              <a:rPr lang="en-US" sz="1200" dirty="0"/>
              <a:t>											                       Attachment L</a:t>
            </a:r>
          </a:p>
          <a:p>
            <a:r>
              <a:rPr lang="en-US" sz="1200" dirty="0"/>
              <a:t>												Optional Enclosure</a:t>
            </a:r>
          </a:p>
        </p:txBody>
      </p:sp>
    </p:spTree>
    <p:extLst>
      <p:ext uri="{BB962C8B-B14F-4D97-AF65-F5344CB8AC3E}">
        <p14:creationId xmlns:p14="http://schemas.microsoft.com/office/powerpoint/2010/main" val="17750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10" y="812899"/>
            <a:ext cx="8572500" cy="5232202"/>
          </a:xfrm>
          <a:prstGeom prst="rect">
            <a:avLst/>
          </a:prstGeom>
        </p:spPr>
        <p:txBody>
          <a:bodyPr wrap="square">
            <a:spAutoFit/>
          </a:bodyPr>
          <a:lstStyle/>
          <a:p>
            <a:pPr defTabSz="914400">
              <a:spcBef>
                <a:spcPct val="0"/>
              </a:spcBef>
            </a:pPr>
            <a:r>
              <a:rPr lang="en-US" altLang="en-US">
                <a:solidFill>
                  <a:schemeClr val="tx1">
                    <a:lumMod val="65000"/>
                    <a:lumOff val="35000"/>
                  </a:schemeClr>
                </a:solidFill>
                <a:latin typeface="Calibri Light" panose="020F0302020204030204" pitchFamily="34" charset="0"/>
              </a:rPr>
              <a:t>Before making these resources available to families, be sure to customize them with your district’s information, where appropriate.</a:t>
            </a:r>
          </a:p>
          <a:p>
            <a:pPr lvl="1" defTabSz="914400">
              <a:spcBef>
                <a:spcPct val="0"/>
              </a:spcBef>
            </a:pPr>
            <a:r>
              <a:rPr lang="en-US" altLang="en-US">
                <a:solidFill>
                  <a:schemeClr val="tx1">
                    <a:lumMod val="65000"/>
                    <a:lumOff val="35000"/>
                  </a:schemeClr>
                </a:solidFill>
                <a:latin typeface="Calibri Light" panose="020F0302020204030204" pitchFamily="34" charset="0"/>
              </a:rPr>
              <a:t>On the “</a:t>
            </a:r>
            <a:r>
              <a:rPr lang="en-US" sz="1600">
                <a:solidFill>
                  <a:schemeClr val="tx1">
                    <a:lumMod val="65000"/>
                    <a:lumOff val="35000"/>
                  </a:schemeClr>
                </a:solidFill>
                <a:latin typeface="Calibri Light" panose="020F0302020204030204" pitchFamily="34" charset="0"/>
              </a:rPr>
              <a:t>How to respond to your verification request” diagram</a:t>
            </a:r>
            <a:r>
              <a:rPr lang="en-US" altLang="en-US">
                <a:solidFill>
                  <a:schemeClr val="tx1">
                    <a:lumMod val="65000"/>
                    <a:lumOff val="35000"/>
                  </a:schemeClr>
                </a:solidFill>
                <a:latin typeface="Calibri Light" panose="020F0302020204030204" pitchFamily="34" charset="0"/>
              </a:rPr>
              <a:t>:</a:t>
            </a:r>
          </a:p>
          <a:p>
            <a:pPr marL="800100" lvl="1" indent="-182880" defTabSz="914400">
              <a:spcBef>
                <a:spcPct val="0"/>
              </a:spcBef>
              <a:buFont typeface="Arial" panose="020B0604020202020204" pitchFamily="34" charset="0"/>
              <a:buChar char="•"/>
            </a:pPr>
            <a:r>
              <a:rPr lang="en-US" altLang="en-US">
                <a:solidFill>
                  <a:schemeClr val="tx1">
                    <a:lumMod val="65000"/>
                    <a:lumOff val="35000"/>
                  </a:schemeClr>
                </a:solidFill>
                <a:latin typeface="Calibri Light" panose="020F0302020204030204" pitchFamily="34" charset="0"/>
              </a:rPr>
              <a:t>Update the names of the assistance programs as they are known in your State</a:t>
            </a:r>
          </a:p>
          <a:p>
            <a:pPr marL="800100" lvl="1" indent="-182880" defTabSz="914400">
              <a:spcBef>
                <a:spcPct val="0"/>
              </a:spcBef>
              <a:buFont typeface="Arial" panose="020B0604020202020204" pitchFamily="34" charset="0"/>
              <a:buChar char="•"/>
            </a:pPr>
            <a:r>
              <a:rPr lang="en-US" altLang="en-US">
                <a:solidFill>
                  <a:schemeClr val="tx1">
                    <a:lumMod val="65000"/>
                    <a:lumOff val="35000"/>
                  </a:schemeClr>
                </a:solidFill>
                <a:latin typeface="Calibri Light" panose="020F0302020204030204" pitchFamily="34" charset="0"/>
              </a:rPr>
              <a:t>Insert the contact information for your homeless, migrant, runaway coordinator(s)</a:t>
            </a:r>
          </a:p>
          <a:p>
            <a:pPr lvl="1" defTabSz="914400">
              <a:spcBef>
                <a:spcPct val="0"/>
              </a:spcBef>
            </a:pPr>
            <a:r>
              <a:rPr lang="en-US" altLang="en-US">
                <a:solidFill>
                  <a:schemeClr val="tx1">
                    <a:lumMod val="65000"/>
                    <a:lumOff val="35000"/>
                  </a:schemeClr>
                </a:solidFill>
                <a:latin typeface="Calibri Light" panose="020F0302020204030204" pitchFamily="34" charset="0"/>
              </a:rPr>
              <a:t>On the “</a:t>
            </a:r>
            <a:r>
              <a:rPr lang="en-US">
                <a:solidFill>
                  <a:schemeClr val="tx1">
                    <a:lumMod val="65000"/>
                    <a:lumOff val="35000"/>
                  </a:schemeClr>
                </a:solidFill>
                <a:latin typeface="Calibri Light" panose="020F0302020204030204" pitchFamily="34" charset="0"/>
              </a:rPr>
              <a:t>Send information in any of these ways!” diagram</a:t>
            </a:r>
            <a:r>
              <a:rPr lang="en-US" altLang="en-US">
                <a:solidFill>
                  <a:schemeClr val="tx1">
                    <a:lumMod val="65000"/>
                    <a:lumOff val="35000"/>
                  </a:schemeClr>
                </a:solidFill>
                <a:latin typeface="Calibri Light" panose="020F0302020204030204" pitchFamily="34" charset="0"/>
              </a:rPr>
              <a:t>:</a:t>
            </a:r>
          </a:p>
          <a:p>
            <a:pPr marL="800100" lvl="1" indent="-182880" defTabSz="914400">
              <a:spcBef>
                <a:spcPct val="0"/>
              </a:spcBef>
              <a:buFont typeface="Arial" panose="020B0604020202020204" pitchFamily="34" charset="0"/>
              <a:buChar char="•"/>
            </a:pPr>
            <a:r>
              <a:rPr lang="en-US" altLang="en-US">
                <a:solidFill>
                  <a:schemeClr val="tx1">
                    <a:lumMod val="65000"/>
                    <a:lumOff val="35000"/>
                  </a:schemeClr>
                </a:solidFill>
                <a:latin typeface="Calibri Light" panose="020F0302020204030204" pitchFamily="34" charset="0"/>
              </a:rPr>
              <a:t>Insert your district’s name, phone number, email and mailing address for verification responses</a:t>
            </a:r>
          </a:p>
          <a:p>
            <a:pPr marL="800100" lvl="1" indent="-182880" defTabSz="914400">
              <a:spcBef>
                <a:spcPct val="0"/>
              </a:spcBef>
              <a:buFont typeface="Arial" panose="020B0604020202020204" pitchFamily="34" charset="0"/>
              <a:buChar char="•"/>
            </a:pPr>
            <a:r>
              <a:rPr lang="en-US" altLang="en-US">
                <a:solidFill>
                  <a:schemeClr val="tx1">
                    <a:lumMod val="65000"/>
                    <a:lumOff val="35000"/>
                  </a:schemeClr>
                </a:solidFill>
                <a:latin typeface="Calibri Light" panose="020F0302020204030204" pitchFamily="34" charset="0"/>
              </a:rPr>
              <a:t>Make sure all the ways to respond are consistent with your districts’ policies and practices</a:t>
            </a:r>
          </a:p>
          <a:p>
            <a:pPr marL="617220" lvl="1" defTabSz="914400">
              <a:spcBef>
                <a:spcPct val="0"/>
              </a:spcBef>
            </a:pPr>
            <a:endParaRPr lang="en-US" altLang="en-US">
              <a:solidFill>
                <a:schemeClr val="tx1">
                  <a:lumMod val="65000"/>
                  <a:lumOff val="35000"/>
                </a:schemeClr>
              </a:solidFill>
              <a:latin typeface="Calibri Light" panose="020F0302020204030204" pitchFamily="34" charset="0"/>
            </a:endParaRPr>
          </a:p>
          <a:p>
            <a:pPr defTabSz="914400">
              <a:spcBef>
                <a:spcPct val="0"/>
              </a:spcBef>
            </a:pPr>
            <a:r>
              <a:rPr lang="en-US" altLang="en-US">
                <a:solidFill>
                  <a:schemeClr val="tx1">
                    <a:lumMod val="65000"/>
                    <a:lumOff val="35000"/>
                  </a:schemeClr>
                </a:solidFill>
                <a:latin typeface="Calibri Light" panose="020F0302020204030204" pitchFamily="34" charset="0"/>
              </a:rPr>
              <a:t>Be sure to remove all of the “&lt;&lt; &gt;&gt;” throughout – they are only intended to highlight the fields that needed to be customized!</a:t>
            </a:r>
          </a:p>
          <a:p>
            <a:pPr defTabSz="914400">
              <a:spcBef>
                <a:spcPct val="0"/>
              </a:spcBef>
            </a:pPr>
            <a:endParaRPr lang="en-US" altLang="en-US">
              <a:solidFill>
                <a:schemeClr val="tx1">
                  <a:lumMod val="65000"/>
                  <a:lumOff val="35000"/>
                </a:schemeClr>
              </a:solidFill>
              <a:latin typeface="Calibri Light" panose="020F0302020204030204" pitchFamily="34" charset="0"/>
            </a:endParaRPr>
          </a:p>
          <a:p>
            <a:pPr defTabSz="914400">
              <a:spcBef>
                <a:spcPct val="0"/>
              </a:spcBef>
            </a:pPr>
            <a:r>
              <a:rPr lang="en-US" altLang="en-US" b="1">
                <a:solidFill>
                  <a:schemeClr val="tx1">
                    <a:lumMod val="65000"/>
                    <a:lumOff val="35000"/>
                  </a:schemeClr>
                </a:solidFill>
                <a:latin typeface="Calibri Light" panose="020F0302020204030204" pitchFamily="34" charset="0"/>
              </a:rPr>
              <a:t>Customize the flier in other ways to meet the needs of families in your district!</a:t>
            </a:r>
            <a:endParaRPr lang="en-US" altLang="en-US" sz="1600">
              <a:solidFill>
                <a:schemeClr val="tx1">
                  <a:lumMod val="65000"/>
                  <a:lumOff val="35000"/>
                </a:schemeClr>
              </a:solidFill>
              <a:latin typeface="Calibri Light" panose="020F0302020204030204" pitchFamily="34" charset="0"/>
            </a:endParaRPr>
          </a:p>
          <a:p>
            <a:endParaRPr lang="en-US" altLang="en-US" sz="1600">
              <a:solidFill>
                <a:schemeClr val="tx1">
                  <a:lumMod val="65000"/>
                  <a:lumOff val="35000"/>
                </a:schemeClr>
              </a:solidFill>
              <a:latin typeface="Calibri Light" panose="020F0302020204030204" pitchFamily="34" charset="0"/>
            </a:endParaRPr>
          </a:p>
          <a:p>
            <a:r>
              <a:rPr lang="en-US" altLang="en-US" sz="1600">
                <a:solidFill>
                  <a:schemeClr val="tx1">
                    <a:lumMod val="65000"/>
                    <a:lumOff val="35000"/>
                  </a:schemeClr>
                </a:solidFill>
                <a:latin typeface="Calibri Light" panose="020F0302020204030204" pitchFamily="34" charset="0"/>
              </a:rPr>
              <a:t>Note: for 508 compliance, the objects are currently “grouped.” To make modifying your timeline easier, “ungroup” the objects by right-clicking on the timeline graphic and selecting “ungroup” from the “Group” drop-down menu.</a:t>
            </a:r>
            <a:endParaRPr lang="en-US" sz="1600"/>
          </a:p>
        </p:txBody>
      </p:sp>
      <p:sp>
        <p:nvSpPr>
          <p:cNvPr id="4" name="Title 3"/>
          <p:cNvSpPr>
            <a:spLocks noGrp="1"/>
          </p:cNvSpPr>
          <p:nvPr>
            <p:ph type="title"/>
          </p:nvPr>
        </p:nvSpPr>
        <p:spPr>
          <a:xfrm>
            <a:off x="3161923" y="149272"/>
            <a:ext cx="2820154" cy="730586"/>
          </a:xfrm>
        </p:spPr>
        <p:txBody>
          <a:bodyPr>
            <a:normAutofit/>
          </a:bodyPr>
          <a:lstStyle/>
          <a:p>
            <a:r>
              <a:rPr lang="en-US" sz="3200">
                <a:solidFill>
                  <a:prstClr val="black">
                    <a:lumMod val="65000"/>
                    <a:lumOff val="35000"/>
                  </a:prstClr>
                </a:solidFill>
                <a:latin typeface="Calibri Light" panose="020F0302020204030204" pitchFamily="34" charset="0"/>
              </a:rPr>
              <a:t>Customization</a:t>
            </a:r>
            <a:endParaRPr lang="en-US"/>
          </a:p>
        </p:txBody>
      </p:sp>
      <p:sp>
        <p:nvSpPr>
          <p:cNvPr id="5" name="Rectangle 4"/>
          <p:cNvSpPr/>
          <p:nvPr/>
        </p:nvSpPr>
        <p:spPr>
          <a:xfrm>
            <a:off x="1153886" y="6399158"/>
            <a:ext cx="7869892" cy="430887"/>
          </a:xfrm>
          <a:prstGeom prst="rect">
            <a:avLst/>
          </a:prstGeom>
        </p:spPr>
        <p:txBody>
          <a:bodyPr wrap="square">
            <a:spAutoFit/>
          </a:bodyPr>
          <a:lstStyle/>
          <a:p>
            <a:pPr algn="r"/>
            <a:r>
              <a:rPr lang="en-US" sz="1100">
                <a:solidFill>
                  <a:schemeClr val="tx1">
                    <a:lumMod val="65000"/>
                    <a:lumOff val="35000"/>
                  </a:schemeClr>
                </a:solidFill>
              </a:rPr>
              <a:t>Food and Nutrition Service | February 2018      </a:t>
            </a:r>
          </a:p>
          <a:p>
            <a:pPr algn="r"/>
            <a:r>
              <a:rPr lang="en-US" sz="1100">
                <a:solidFill>
                  <a:schemeClr val="tx1">
                    <a:lumMod val="65000"/>
                    <a:lumOff val="35000"/>
                  </a:schemeClr>
                </a:solidFill>
              </a:rPr>
              <a:t>          USDA is an equal opportunity provider and employer.</a:t>
            </a:r>
            <a:endParaRPr lang="en-US">
              <a:solidFill>
                <a:schemeClr val="tx1">
                  <a:lumMod val="65000"/>
                  <a:lumOff val="35000"/>
                </a:schemeClr>
              </a:solidFill>
            </a:endParaRPr>
          </a:p>
        </p:txBody>
      </p:sp>
      <p:pic>
        <p:nvPicPr>
          <p:cNvPr id="6" name="Picture 2" descr="USDA (United States Department of Agriculture) logo" title="USDA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8202" y="6270158"/>
            <a:ext cx="707666" cy="4901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0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186"/>
            <a:ext cx="9144000" cy="760539"/>
          </a:xfrm>
        </p:spPr>
        <p:txBody>
          <a:bodyPr>
            <a:normAutofit fontScale="90000"/>
          </a:bodyPr>
          <a:lstStyle/>
          <a:p>
            <a:r>
              <a:rPr lang="en-US">
                <a:solidFill>
                  <a:schemeClr val="tx1">
                    <a:lumMod val="65000"/>
                    <a:lumOff val="35000"/>
                  </a:schemeClr>
                </a:solidFill>
                <a:latin typeface="Calibri Light" panose="020F0302020204030204" pitchFamily="34" charset="0"/>
              </a:rPr>
              <a:t>How to respond to your verification request</a:t>
            </a:r>
          </a:p>
        </p:txBody>
      </p:sp>
      <p:cxnSp>
        <p:nvCxnSpPr>
          <p:cNvPr id="32" name="Straight Connector 31" descr="Orange border line" title="Orange border line"/>
          <p:cNvCxnSpPr/>
          <p:nvPr/>
        </p:nvCxnSpPr>
        <p:spPr>
          <a:xfrm>
            <a:off x="-595" y="105982"/>
            <a:ext cx="9144000" cy="0"/>
          </a:xfrm>
          <a:prstGeom prst="line">
            <a:avLst/>
          </a:prstGeom>
          <a:ln w="228600">
            <a:solidFill>
              <a:srgbClr val="FFD889"/>
            </a:solidFill>
          </a:ln>
        </p:spPr>
        <p:style>
          <a:lnRef idx="1">
            <a:schemeClr val="accent6"/>
          </a:lnRef>
          <a:fillRef idx="0">
            <a:schemeClr val="accent6"/>
          </a:fillRef>
          <a:effectRef idx="0">
            <a:schemeClr val="accent6"/>
          </a:effectRef>
          <a:fontRef idx="minor">
            <a:schemeClr val="tx1"/>
          </a:fontRef>
        </p:style>
      </p:cxnSp>
      <p:grpSp>
        <p:nvGrpSpPr>
          <p:cNvPr id="4" name="Group 3" descr="A diagram that features three questions with Yes/No answers that, depending on the answer to the question, either leads to a set of instructions, or the next question. The first question is &quot;Do you or someone in your household receive SNAP, TANF or FDPIR now or at any time since you applied? If Yes, please send your certification notice. If no, is your child homeless migrant or runaway? If yes contact the school's homeless liaison or migrant coordinator. If not, is your child a foster child? If yes, send documentation that verifies their status as a foster child. If not, send documentation to verify your household's income. The documents must contain their name, date, amount and frequency of earnings. Acceptable documents include paychecks, benefits statements, or business/farming papers." title="Diagram - how to respond to your verification request"/>
          <p:cNvGrpSpPr/>
          <p:nvPr/>
        </p:nvGrpSpPr>
        <p:grpSpPr>
          <a:xfrm>
            <a:off x="-595" y="787769"/>
            <a:ext cx="9144000" cy="5966633"/>
            <a:chOff x="-595" y="787769"/>
            <a:chExt cx="9144000" cy="5966633"/>
          </a:xfrm>
        </p:grpSpPr>
        <p:sp>
          <p:nvSpPr>
            <p:cNvPr id="247" name="Flowchart: Process 246"/>
            <p:cNvSpPr/>
            <p:nvPr/>
          </p:nvSpPr>
          <p:spPr>
            <a:xfrm>
              <a:off x="2897436" y="5003746"/>
              <a:ext cx="2391062" cy="1339213"/>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190204" y="1141390"/>
              <a:ext cx="3390526" cy="650787"/>
              <a:chOff x="5174407" y="965418"/>
              <a:chExt cx="2345483" cy="742859"/>
            </a:xfrm>
          </p:grpSpPr>
          <p:sp>
            <p:nvSpPr>
              <p:cNvPr id="202" name="Flowchart: Process 201"/>
              <p:cNvSpPr/>
              <p:nvPr/>
            </p:nvSpPr>
            <p:spPr>
              <a:xfrm>
                <a:off x="5174407" y="965418"/>
                <a:ext cx="2345483" cy="742859"/>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239"/>
              <p:cNvSpPr txBox="1"/>
              <p:nvPr/>
            </p:nvSpPr>
            <p:spPr>
              <a:xfrm>
                <a:off x="5385946" y="1002660"/>
                <a:ext cx="2123320" cy="685074"/>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pPr algn="l"/>
                <a:r>
                  <a:rPr lang="en-US"/>
                  <a:t>Contact &lt;&lt;school, homeless liaison, or migrant coordinator&gt;&gt; at &lt;&lt;(xxx)-xxx-</a:t>
                </a:r>
                <a:r>
                  <a:rPr lang="en-US" err="1"/>
                  <a:t>xxxx</a:t>
                </a:r>
                <a:r>
                  <a:rPr lang="en-US"/>
                  <a:t>&gt;&gt; or &lt;&lt;e-mail&gt;&gt; for help. </a:t>
                </a:r>
              </a:p>
            </p:txBody>
          </p:sp>
        </p:grpSp>
        <p:cxnSp>
          <p:nvCxnSpPr>
            <p:cNvPr id="42" name="Straight Connector 41"/>
            <p:cNvCxnSpPr>
              <a:stCxn id="234" idx="0"/>
              <a:endCxn id="137" idx="4"/>
            </p:cNvCxnSpPr>
            <p:nvPr/>
          </p:nvCxnSpPr>
          <p:spPr>
            <a:xfrm flipV="1">
              <a:off x="1355306" y="2525129"/>
              <a:ext cx="0" cy="423149"/>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86626" y="787769"/>
              <a:ext cx="1737360" cy="1737360"/>
              <a:chOff x="2419351" y="3409950"/>
              <a:chExt cx="2122700" cy="2047875"/>
            </a:xfrm>
          </p:grpSpPr>
          <p:sp>
            <p:nvSpPr>
              <p:cNvPr id="136" name="Oval 135"/>
              <p:cNvSpPr/>
              <p:nvPr/>
            </p:nvSpPr>
            <p:spPr>
              <a:xfrm>
                <a:off x="2524132" y="3505044"/>
                <a:ext cx="1933567" cy="185328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419351" y="3409950"/>
                <a:ext cx="2122700" cy="2047875"/>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TextBox 146"/>
            <p:cNvSpPr txBox="1"/>
            <p:nvPr/>
          </p:nvSpPr>
          <p:spPr>
            <a:xfrm>
              <a:off x="486152" y="1102451"/>
              <a:ext cx="1721588" cy="1107996"/>
            </a:xfrm>
            <a:prstGeom prst="rect">
              <a:avLst/>
            </a:prstGeom>
            <a:noFill/>
          </p:spPr>
          <p:txBody>
            <a:bodyPr wrap="square" rtlCol="0">
              <a:spAutoFit/>
            </a:bodyPr>
            <a:lstStyle/>
            <a:p>
              <a:pPr algn="ctr"/>
              <a:r>
                <a:rPr lang="en-US" sz="1100">
                  <a:latin typeface="Calibri Light" panose="020F0302020204030204" pitchFamily="34" charset="0"/>
                </a:rPr>
                <a:t>Question 1:</a:t>
              </a:r>
            </a:p>
            <a:p>
              <a:pPr algn="ctr"/>
              <a:r>
                <a:rPr lang="en-US" sz="1100">
                  <a:latin typeface="Calibri Light" panose="020F0302020204030204" pitchFamily="34" charset="0"/>
                </a:rPr>
                <a:t>Do you or someone in </a:t>
              </a:r>
            </a:p>
            <a:p>
              <a:pPr algn="ctr"/>
              <a:r>
                <a:rPr lang="en-US" sz="1100">
                  <a:latin typeface="Calibri Light" panose="020F0302020204030204" pitchFamily="34" charset="0"/>
                </a:rPr>
                <a:t>your household receive &lt;&lt;SNAP&gt;&gt;, &lt;&lt;TANF&gt;&gt;, or FDPIR now or at any time since you applied?</a:t>
              </a:r>
              <a:endParaRPr lang="en-US" sz="1100" baseline="30000">
                <a:latin typeface="Calibri Light" panose="020F0302020204030204" pitchFamily="34" charset="0"/>
              </a:endParaRPr>
            </a:p>
          </p:txBody>
        </p:sp>
        <p:cxnSp>
          <p:nvCxnSpPr>
            <p:cNvPr id="155" name="Straight Connector 154"/>
            <p:cNvCxnSpPr/>
            <p:nvPr/>
          </p:nvCxnSpPr>
          <p:spPr>
            <a:xfrm>
              <a:off x="-595" y="6754402"/>
              <a:ext cx="9144000" cy="0"/>
            </a:xfrm>
            <a:prstGeom prst="line">
              <a:avLst/>
            </a:prstGeom>
            <a:ln w="228600">
              <a:solidFill>
                <a:srgbClr val="FFD889"/>
              </a:solidFill>
            </a:ln>
          </p:spPr>
          <p:style>
            <a:lnRef idx="1">
              <a:schemeClr val="accent6"/>
            </a:lnRef>
            <a:fillRef idx="0">
              <a:schemeClr val="accent6"/>
            </a:fillRef>
            <a:effectRef idx="0">
              <a:schemeClr val="accent6"/>
            </a:effectRef>
            <a:fontRef idx="minor">
              <a:schemeClr val="tx1"/>
            </a:fontRef>
          </p:style>
        </p:cxnSp>
        <p:grpSp>
          <p:nvGrpSpPr>
            <p:cNvPr id="158" name="Group 157"/>
            <p:cNvGrpSpPr/>
            <p:nvPr/>
          </p:nvGrpSpPr>
          <p:grpSpPr>
            <a:xfrm>
              <a:off x="3482041" y="864607"/>
              <a:ext cx="1188720" cy="1188720"/>
              <a:chOff x="2419351" y="3409950"/>
              <a:chExt cx="2122700" cy="2047875"/>
            </a:xfrm>
          </p:grpSpPr>
          <p:sp>
            <p:nvSpPr>
              <p:cNvPr id="159" name="Oval 158"/>
              <p:cNvSpPr/>
              <p:nvPr/>
            </p:nvSpPr>
            <p:spPr>
              <a:xfrm>
                <a:off x="2524132" y="3505044"/>
                <a:ext cx="1933567" cy="185328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419351" y="3409950"/>
                <a:ext cx="2122700" cy="2047875"/>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Box 160"/>
            <p:cNvSpPr txBox="1"/>
            <p:nvPr/>
          </p:nvSpPr>
          <p:spPr>
            <a:xfrm>
              <a:off x="3472731" y="1022736"/>
              <a:ext cx="1226382" cy="769441"/>
            </a:xfrm>
            <a:prstGeom prst="rect">
              <a:avLst/>
            </a:prstGeom>
            <a:noFill/>
          </p:spPr>
          <p:txBody>
            <a:bodyPr wrap="square" rtlCol="0">
              <a:spAutoFit/>
            </a:bodyPr>
            <a:lstStyle/>
            <a:p>
              <a:pPr algn="ctr"/>
              <a:r>
                <a:rPr lang="en-US" sz="1100">
                  <a:latin typeface="Calibri Light" panose="020F0302020204030204" pitchFamily="34" charset="0"/>
                </a:rPr>
                <a:t>Question 2:</a:t>
              </a:r>
            </a:p>
            <a:p>
              <a:pPr algn="ctr"/>
              <a:r>
                <a:rPr lang="en-US" sz="1100">
                  <a:latin typeface="Calibri Light" panose="020F0302020204030204" pitchFamily="34" charset="0"/>
                </a:rPr>
                <a:t>Is your child homeless, migrant or runaway?</a:t>
              </a:r>
              <a:endParaRPr lang="en-US" sz="1100" baseline="30000">
                <a:latin typeface="Calibri Light" panose="020F0302020204030204" pitchFamily="34" charset="0"/>
              </a:endParaRPr>
            </a:p>
          </p:txBody>
        </p:sp>
        <p:grpSp>
          <p:nvGrpSpPr>
            <p:cNvPr id="9" name="Group 8"/>
            <p:cNvGrpSpPr/>
            <p:nvPr/>
          </p:nvGrpSpPr>
          <p:grpSpPr>
            <a:xfrm>
              <a:off x="2563120" y="1232112"/>
              <a:ext cx="524511" cy="457200"/>
              <a:chOff x="2473667" y="1239444"/>
              <a:chExt cx="524511" cy="457200"/>
            </a:xfrm>
          </p:grpSpPr>
          <p:sp>
            <p:nvSpPr>
              <p:cNvPr id="132" name="Oval 131"/>
              <p:cNvSpPr/>
              <p:nvPr/>
            </p:nvSpPr>
            <p:spPr>
              <a:xfrm>
                <a:off x="2553043" y="1286074"/>
                <a:ext cx="365760" cy="365760"/>
              </a:xfrm>
              <a:prstGeom prst="ellipse">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8" name="Oval 137"/>
              <p:cNvSpPr/>
              <p:nvPr/>
            </p:nvSpPr>
            <p:spPr>
              <a:xfrm>
                <a:off x="2505074" y="1239444"/>
                <a:ext cx="457200" cy="457200"/>
              </a:xfrm>
              <a:prstGeom prst="ellipse">
                <a:avLst/>
              </a:prstGeom>
              <a:noFill/>
              <a:ln w="127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4" name="TextBox 203"/>
              <p:cNvSpPr txBox="1"/>
              <p:nvPr/>
            </p:nvSpPr>
            <p:spPr>
              <a:xfrm>
                <a:off x="2473667" y="1325852"/>
                <a:ext cx="524511" cy="261610"/>
              </a:xfrm>
              <a:prstGeom prst="rect">
                <a:avLst/>
              </a:prstGeom>
              <a:noFill/>
            </p:spPr>
            <p:txBody>
              <a:bodyPr wrap="square" rtlCol="0">
                <a:spAutoFit/>
              </a:bodyPr>
              <a:lstStyle/>
              <a:p>
                <a:pPr algn="ctr"/>
                <a:r>
                  <a:rPr lang="en-US" sz="1100">
                    <a:latin typeface="Calibri Light" panose="020F0302020204030204" pitchFamily="34" charset="0"/>
                  </a:rPr>
                  <a:t>No</a:t>
                </a:r>
                <a:endParaRPr lang="en-US" sz="1100" baseline="30000">
                  <a:latin typeface="Calibri Light" panose="020F0302020204030204" pitchFamily="34" charset="0"/>
                </a:endParaRPr>
              </a:p>
            </p:txBody>
          </p:sp>
        </p:grpSp>
        <p:grpSp>
          <p:nvGrpSpPr>
            <p:cNvPr id="22" name="Group 21"/>
            <p:cNvGrpSpPr/>
            <p:nvPr/>
          </p:nvGrpSpPr>
          <p:grpSpPr>
            <a:xfrm>
              <a:off x="4932684" y="1230254"/>
              <a:ext cx="524511" cy="457200"/>
              <a:chOff x="4916887" y="1132178"/>
              <a:chExt cx="524511" cy="457200"/>
            </a:xfrm>
          </p:grpSpPr>
          <p:grpSp>
            <p:nvGrpSpPr>
              <p:cNvPr id="198" name="Group 197"/>
              <p:cNvGrpSpPr/>
              <p:nvPr/>
            </p:nvGrpSpPr>
            <p:grpSpPr>
              <a:xfrm>
                <a:off x="4945806" y="1132178"/>
                <a:ext cx="457200" cy="457200"/>
                <a:chOff x="6252886" y="3409950"/>
                <a:chExt cx="2122700" cy="2047875"/>
              </a:xfrm>
            </p:grpSpPr>
            <p:sp>
              <p:nvSpPr>
                <p:cNvPr id="199" name="Oval 198"/>
                <p:cNvSpPr/>
                <p:nvPr/>
              </p:nvSpPr>
              <p:spPr>
                <a:xfrm>
                  <a:off x="6380299" y="3576149"/>
                  <a:ext cx="1825522" cy="176117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6252886" y="3409950"/>
                  <a:ext cx="2122700" cy="2047875"/>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TextBox 204"/>
              <p:cNvSpPr txBox="1"/>
              <p:nvPr/>
            </p:nvSpPr>
            <p:spPr>
              <a:xfrm>
                <a:off x="4916887" y="1221498"/>
                <a:ext cx="524511" cy="261610"/>
              </a:xfrm>
              <a:prstGeom prst="rect">
                <a:avLst/>
              </a:prstGeom>
              <a:noFill/>
            </p:spPr>
            <p:txBody>
              <a:bodyPr wrap="square" rtlCol="0">
                <a:spAutoFit/>
              </a:bodyPr>
              <a:lstStyle/>
              <a:p>
                <a:pPr algn="ctr"/>
                <a:r>
                  <a:rPr lang="en-US" sz="1100">
                    <a:latin typeface="Calibri Light" panose="020F0302020204030204" pitchFamily="34" charset="0"/>
                  </a:rPr>
                  <a:t>Yes</a:t>
                </a:r>
                <a:endParaRPr lang="en-US" sz="1100" baseline="30000">
                  <a:latin typeface="Calibri Light" panose="020F0302020204030204" pitchFamily="34" charset="0"/>
                </a:endParaRPr>
              </a:p>
            </p:txBody>
          </p:sp>
        </p:grpSp>
        <p:grpSp>
          <p:nvGrpSpPr>
            <p:cNvPr id="224" name="Group 223"/>
            <p:cNvGrpSpPr/>
            <p:nvPr/>
          </p:nvGrpSpPr>
          <p:grpSpPr>
            <a:xfrm>
              <a:off x="3823667" y="2473538"/>
              <a:ext cx="524511" cy="457200"/>
              <a:chOff x="2475394" y="1239444"/>
              <a:chExt cx="524511" cy="457200"/>
            </a:xfrm>
          </p:grpSpPr>
          <p:sp>
            <p:nvSpPr>
              <p:cNvPr id="225" name="Oval 224"/>
              <p:cNvSpPr/>
              <p:nvPr/>
            </p:nvSpPr>
            <p:spPr>
              <a:xfrm>
                <a:off x="2553043" y="1286074"/>
                <a:ext cx="365760" cy="365760"/>
              </a:xfrm>
              <a:prstGeom prst="ellipse">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26" name="Oval 225"/>
              <p:cNvSpPr/>
              <p:nvPr/>
            </p:nvSpPr>
            <p:spPr>
              <a:xfrm>
                <a:off x="2505074" y="1239444"/>
                <a:ext cx="457200" cy="457200"/>
              </a:xfrm>
              <a:prstGeom prst="ellipse">
                <a:avLst/>
              </a:prstGeom>
              <a:noFill/>
              <a:ln w="127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27" name="TextBox 226"/>
              <p:cNvSpPr txBox="1"/>
              <p:nvPr/>
            </p:nvSpPr>
            <p:spPr>
              <a:xfrm>
                <a:off x="2475394" y="1328624"/>
                <a:ext cx="524511" cy="261610"/>
              </a:xfrm>
              <a:prstGeom prst="rect">
                <a:avLst/>
              </a:prstGeom>
              <a:noFill/>
            </p:spPr>
            <p:txBody>
              <a:bodyPr wrap="square" rtlCol="0">
                <a:spAutoFit/>
              </a:bodyPr>
              <a:lstStyle/>
              <a:p>
                <a:pPr algn="ctr"/>
                <a:r>
                  <a:rPr lang="en-US" sz="1100">
                    <a:latin typeface="Calibri Light" panose="020F0302020204030204" pitchFamily="34" charset="0"/>
                  </a:rPr>
                  <a:t>No</a:t>
                </a:r>
                <a:endParaRPr lang="en-US" sz="1100" baseline="30000">
                  <a:latin typeface="Calibri Light" panose="020F0302020204030204" pitchFamily="34" charset="0"/>
                </a:endParaRPr>
              </a:p>
            </p:txBody>
          </p:sp>
        </p:grpSp>
        <p:grpSp>
          <p:nvGrpSpPr>
            <p:cNvPr id="18" name="Group 17"/>
            <p:cNvGrpSpPr/>
            <p:nvPr/>
          </p:nvGrpSpPr>
          <p:grpSpPr>
            <a:xfrm>
              <a:off x="3444963" y="3356219"/>
              <a:ext cx="1275481" cy="1005840"/>
              <a:chOff x="3393192" y="2923832"/>
              <a:chExt cx="1275481" cy="1005840"/>
            </a:xfrm>
          </p:grpSpPr>
          <p:grpSp>
            <p:nvGrpSpPr>
              <p:cNvPr id="228" name="Group 227"/>
              <p:cNvGrpSpPr/>
              <p:nvPr/>
            </p:nvGrpSpPr>
            <p:grpSpPr>
              <a:xfrm>
                <a:off x="3524922" y="2923832"/>
                <a:ext cx="1005840" cy="1005840"/>
                <a:chOff x="2419351" y="3409950"/>
                <a:chExt cx="2122700" cy="2047875"/>
              </a:xfrm>
            </p:grpSpPr>
            <p:sp>
              <p:nvSpPr>
                <p:cNvPr id="229" name="Oval 228"/>
                <p:cNvSpPr/>
                <p:nvPr/>
              </p:nvSpPr>
              <p:spPr>
                <a:xfrm>
                  <a:off x="2524129" y="3505043"/>
                  <a:ext cx="1929727" cy="186170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2419351" y="3409950"/>
                  <a:ext cx="2122700" cy="2047875"/>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TextBox 230"/>
              <p:cNvSpPr txBox="1"/>
              <p:nvPr/>
            </p:nvSpPr>
            <p:spPr>
              <a:xfrm>
                <a:off x="3393192" y="3115921"/>
                <a:ext cx="1275481" cy="600164"/>
              </a:xfrm>
              <a:prstGeom prst="rect">
                <a:avLst/>
              </a:prstGeom>
              <a:noFill/>
            </p:spPr>
            <p:txBody>
              <a:bodyPr wrap="square" rtlCol="0">
                <a:spAutoFit/>
              </a:bodyPr>
              <a:lstStyle/>
              <a:p>
                <a:pPr algn="ctr"/>
                <a:r>
                  <a:rPr lang="en-US" sz="1100">
                    <a:latin typeface="Calibri Light" panose="020F0302020204030204" pitchFamily="34" charset="0"/>
                  </a:rPr>
                  <a:t>Question 3:</a:t>
                </a:r>
              </a:p>
              <a:p>
                <a:pPr algn="ctr"/>
                <a:r>
                  <a:rPr lang="en-US" sz="1100">
                    <a:latin typeface="Calibri Light" panose="020F0302020204030204" pitchFamily="34" charset="0"/>
                  </a:rPr>
                  <a:t>Is your child a foster child?</a:t>
                </a:r>
                <a:endParaRPr lang="en-US" sz="1100" baseline="30000">
                  <a:latin typeface="Calibri Light" panose="020F0302020204030204" pitchFamily="34" charset="0"/>
                </a:endParaRPr>
              </a:p>
            </p:txBody>
          </p:sp>
        </p:grpSp>
        <p:sp>
          <p:nvSpPr>
            <p:cNvPr id="29" name="Flowchart: Process 28"/>
            <p:cNvSpPr/>
            <p:nvPr/>
          </p:nvSpPr>
          <p:spPr>
            <a:xfrm>
              <a:off x="156130" y="3181979"/>
              <a:ext cx="2415071" cy="1944097"/>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2141" y="3408775"/>
              <a:ext cx="2267711" cy="1615827"/>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r>
                <a:rPr lang="en-US"/>
                <a:t>Please send us your &lt;&lt;SNAP&gt;&gt;, &lt;&lt;TANF&gt;&gt; or FDPIR </a:t>
              </a:r>
              <a:r>
                <a:rPr lang="en-US" b="1"/>
                <a:t>Certification Notice</a:t>
              </a:r>
              <a:r>
                <a:rPr lang="en-US"/>
                <a:t> that shows dates of certification. </a:t>
              </a:r>
            </a:p>
            <a:p>
              <a:r>
                <a:rPr lang="en-US" b="1"/>
                <a:t>Do not send your EBT card.</a:t>
              </a:r>
              <a:r>
                <a:rPr lang="en-US"/>
                <a:t>  </a:t>
              </a:r>
            </a:p>
            <a:p>
              <a:r>
                <a:rPr lang="en-US"/>
                <a:t> </a:t>
              </a:r>
            </a:p>
            <a:p>
              <a:r>
                <a:rPr lang="en-US"/>
                <a:t>If you send us one of the above documents, you are DONE. You do NOT need to send anything else.</a:t>
              </a:r>
            </a:p>
          </p:txBody>
        </p:sp>
        <p:grpSp>
          <p:nvGrpSpPr>
            <p:cNvPr id="232" name="Group 231"/>
            <p:cNvGrpSpPr/>
            <p:nvPr/>
          </p:nvGrpSpPr>
          <p:grpSpPr>
            <a:xfrm>
              <a:off x="1126706" y="2948278"/>
              <a:ext cx="457200" cy="457200"/>
              <a:chOff x="6252886" y="3409950"/>
              <a:chExt cx="2122700" cy="2047875"/>
            </a:xfrm>
          </p:grpSpPr>
          <p:sp>
            <p:nvSpPr>
              <p:cNvPr id="233" name="Oval 232"/>
              <p:cNvSpPr/>
              <p:nvPr/>
            </p:nvSpPr>
            <p:spPr>
              <a:xfrm>
                <a:off x="6401893" y="3576149"/>
                <a:ext cx="1825522" cy="176117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252886" y="3409950"/>
                <a:ext cx="2122700" cy="2047875"/>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TextBox 234"/>
            <p:cNvSpPr txBox="1"/>
            <p:nvPr/>
          </p:nvSpPr>
          <p:spPr>
            <a:xfrm>
              <a:off x="1093051" y="3037598"/>
              <a:ext cx="524511" cy="261610"/>
            </a:xfrm>
            <a:prstGeom prst="rect">
              <a:avLst/>
            </a:prstGeom>
            <a:noFill/>
          </p:spPr>
          <p:txBody>
            <a:bodyPr wrap="square" rtlCol="0">
              <a:spAutoFit/>
            </a:bodyPr>
            <a:lstStyle/>
            <a:p>
              <a:pPr algn="ctr"/>
              <a:r>
                <a:rPr lang="en-US" sz="1100">
                  <a:latin typeface="Calibri Light" panose="020F0302020204030204" pitchFamily="34" charset="0"/>
                </a:rPr>
                <a:t>Yes</a:t>
              </a:r>
              <a:endParaRPr lang="en-US" sz="1100" baseline="30000">
                <a:latin typeface="Calibri Light" panose="020F0302020204030204" pitchFamily="34" charset="0"/>
              </a:endParaRPr>
            </a:p>
          </p:txBody>
        </p:sp>
        <p:cxnSp>
          <p:nvCxnSpPr>
            <p:cNvPr id="236" name="Straight Connector 235"/>
            <p:cNvCxnSpPr>
              <a:stCxn id="138" idx="2"/>
            </p:cNvCxnSpPr>
            <p:nvPr/>
          </p:nvCxnSpPr>
          <p:spPr>
            <a:xfrm flipH="1">
              <a:off x="2207740" y="1460712"/>
              <a:ext cx="386787" cy="1699"/>
            </a:xfrm>
            <a:prstGeom prst="line">
              <a:avLst/>
            </a:prstGeom>
            <a:ln>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60" idx="6"/>
              <a:endCxn id="200" idx="2"/>
            </p:cNvCxnSpPr>
            <p:nvPr/>
          </p:nvCxnSpPr>
          <p:spPr>
            <a:xfrm flipV="1">
              <a:off x="4670761" y="1458854"/>
              <a:ext cx="290842" cy="113"/>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6" idx="0"/>
              <a:endCxn id="160" idx="4"/>
            </p:cNvCxnSpPr>
            <p:nvPr/>
          </p:nvCxnSpPr>
          <p:spPr>
            <a:xfrm flipH="1" flipV="1">
              <a:off x="4076401" y="2053327"/>
              <a:ext cx="5546" cy="420211"/>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30" idx="0"/>
              <a:endCxn id="226" idx="4"/>
            </p:cNvCxnSpPr>
            <p:nvPr/>
          </p:nvCxnSpPr>
          <p:spPr>
            <a:xfrm flipV="1">
              <a:off x="4079613" y="2930738"/>
              <a:ext cx="2334" cy="425481"/>
            </a:xfrm>
            <a:prstGeom prst="line">
              <a:avLst/>
            </a:prstGeom>
            <a:ln>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160" idx="2"/>
              <a:endCxn id="138" idx="6"/>
            </p:cNvCxnSpPr>
            <p:nvPr/>
          </p:nvCxnSpPr>
          <p:spPr>
            <a:xfrm flipH="1">
              <a:off x="3051727" y="1458967"/>
              <a:ext cx="430314" cy="1745"/>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45" idx="0"/>
              <a:endCxn id="230" idx="4"/>
            </p:cNvCxnSpPr>
            <p:nvPr/>
          </p:nvCxnSpPr>
          <p:spPr>
            <a:xfrm flipH="1" flipV="1">
              <a:off x="4079613" y="4362059"/>
              <a:ext cx="2130" cy="413087"/>
            </a:xfrm>
            <a:prstGeom prst="line">
              <a:avLst/>
            </a:prstGeom>
            <a:ln>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3853143" y="4775146"/>
              <a:ext cx="457200" cy="457200"/>
              <a:chOff x="6252886" y="3409950"/>
              <a:chExt cx="2122700" cy="2047875"/>
            </a:xfrm>
          </p:grpSpPr>
          <p:sp>
            <p:nvSpPr>
              <p:cNvPr id="244" name="Oval 243"/>
              <p:cNvSpPr/>
              <p:nvPr/>
            </p:nvSpPr>
            <p:spPr>
              <a:xfrm>
                <a:off x="6401893" y="3576149"/>
                <a:ext cx="1825522" cy="176117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252886" y="3409950"/>
                <a:ext cx="2122700" cy="2047875"/>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TextBox 245"/>
            <p:cNvSpPr txBox="1"/>
            <p:nvPr/>
          </p:nvSpPr>
          <p:spPr>
            <a:xfrm>
              <a:off x="3827865" y="4864466"/>
              <a:ext cx="524511" cy="261610"/>
            </a:xfrm>
            <a:prstGeom prst="rect">
              <a:avLst/>
            </a:prstGeom>
            <a:noFill/>
          </p:spPr>
          <p:txBody>
            <a:bodyPr wrap="square" rtlCol="0">
              <a:spAutoFit/>
            </a:bodyPr>
            <a:lstStyle/>
            <a:p>
              <a:pPr algn="ctr"/>
              <a:r>
                <a:rPr lang="en-US" sz="1100">
                  <a:latin typeface="Calibri Light" panose="020F0302020204030204" pitchFamily="34" charset="0"/>
                </a:rPr>
                <a:t>Yes</a:t>
              </a:r>
              <a:endParaRPr lang="en-US" sz="1100" baseline="30000">
                <a:latin typeface="Calibri Light" panose="020F0302020204030204" pitchFamily="34" charset="0"/>
              </a:endParaRPr>
            </a:p>
          </p:txBody>
        </p:sp>
        <p:sp>
          <p:nvSpPr>
            <p:cNvPr id="248" name="TextBox 247"/>
            <p:cNvSpPr txBox="1"/>
            <p:nvPr/>
          </p:nvSpPr>
          <p:spPr>
            <a:xfrm>
              <a:off x="2811922" y="5208271"/>
              <a:ext cx="2535382" cy="1107996"/>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r>
                <a:rPr lang="en-US"/>
                <a:t>Send</a:t>
              </a:r>
              <a:r>
                <a:rPr lang="en-US" i="1"/>
                <a:t> </a:t>
              </a:r>
              <a:r>
                <a:rPr lang="en-US"/>
                <a:t>documentation that verifies the child is the </a:t>
              </a:r>
              <a:r>
                <a:rPr lang="en-US" b="1"/>
                <a:t>legal responsibility </a:t>
              </a:r>
              <a:r>
                <a:rPr lang="en-US"/>
                <a:t>of the agency or court. OR, provide the name and contact information for a person at the agency or court who can verify the child’s foster status. </a:t>
              </a:r>
            </a:p>
          </p:txBody>
        </p:sp>
        <p:sp>
          <p:nvSpPr>
            <p:cNvPr id="250" name="Flowchart: Process 249"/>
            <p:cNvSpPr/>
            <p:nvPr/>
          </p:nvSpPr>
          <p:spPr>
            <a:xfrm>
              <a:off x="5650541" y="1995570"/>
              <a:ext cx="3339840" cy="4449121"/>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xtBox 250"/>
            <p:cNvSpPr txBox="1"/>
            <p:nvPr/>
          </p:nvSpPr>
          <p:spPr>
            <a:xfrm>
              <a:off x="5782215" y="2031382"/>
              <a:ext cx="3208166" cy="4316566"/>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pPr lvl="0" algn="l"/>
              <a:r>
                <a:rPr lang="en-US" sz="1000"/>
                <a:t>Send documentation for either the month before you applied for school meal benefits, or any month since. The document(s) must show: </a:t>
              </a:r>
            </a:p>
            <a:p>
              <a:pPr lvl="1" indent="-171450">
                <a:buFont typeface="Arial" panose="020B0604020202020204" pitchFamily="34" charset="0"/>
                <a:buChar char="•"/>
              </a:pPr>
              <a:r>
                <a:rPr lang="en-US" sz="1000" b="1">
                  <a:latin typeface="Calibri Light" panose="020F0302020204030204" pitchFamily="34" charset="0"/>
                </a:rPr>
                <a:t>Name</a:t>
              </a:r>
              <a:r>
                <a:rPr lang="en-US" sz="1000">
                  <a:latin typeface="Calibri Light" panose="020F0302020204030204" pitchFamily="34" charset="0"/>
                </a:rPr>
                <a:t> of person who received the income</a:t>
              </a:r>
            </a:p>
            <a:p>
              <a:pPr lvl="1" indent="-171450">
                <a:buFont typeface="Arial" panose="020B0604020202020204" pitchFamily="34" charset="0"/>
                <a:buChar char="•"/>
              </a:pPr>
              <a:r>
                <a:rPr lang="en-US" sz="1000" b="1">
                  <a:latin typeface="Calibri Light" panose="020F0302020204030204" pitchFamily="34" charset="0"/>
                </a:rPr>
                <a:t>Date</a:t>
              </a:r>
              <a:r>
                <a:rPr lang="en-US" sz="1000">
                  <a:latin typeface="Calibri Light" panose="020F0302020204030204" pitchFamily="34" charset="0"/>
                </a:rPr>
                <a:t> received</a:t>
              </a:r>
            </a:p>
            <a:p>
              <a:pPr lvl="1" indent="-171450">
                <a:buFont typeface="Arial" panose="020B0604020202020204" pitchFamily="34" charset="0"/>
                <a:buChar char="•"/>
              </a:pPr>
              <a:r>
                <a:rPr lang="en-US" sz="1000" b="1">
                  <a:latin typeface="Calibri Light" panose="020F0302020204030204" pitchFamily="34" charset="0"/>
                </a:rPr>
                <a:t>Amount</a:t>
              </a:r>
              <a:r>
                <a:rPr lang="en-US" sz="1000">
                  <a:latin typeface="Calibri Light" panose="020F0302020204030204" pitchFamily="34" charset="0"/>
                </a:rPr>
                <a:t> received </a:t>
              </a:r>
            </a:p>
            <a:p>
              <a:pPr lvl="1" indent="-171450">
                <a:buFont typeface="Arial" panose="020B0604020202020204" pitchFamily="34" charset="0"/>
                <a:buChar char="•"/>
              </a:pPr>
              <a:r>
                <a:rPr lang="en-US" sz="1000" b="1">
                  <a:latin typeface="Calibri Light" panose="020F0302020204030204" pitchFamily="34" charset="0"/>
                </a:rPr>
                <a:t>How</a:t>
              </a:r>
              <a:r>
                <a:rPr lang="en-US" sz="1000">
                  <a:latin typeface="Calibri Light" panose="020F0302020204030204" pitchFamily="34" charset="0"/>
                </a:rPr>
                <a:t> </a:t>
              </a:r>
              <a:r>
                <a:rPr lang="en-US" sz="1000" b="1">
                  <a:latin typeface="Calibri Light" panose="020F0302020204030204" pitchFamily="34" charset="0"/>
                </a:rPr>
                <a:t>often</a:t>
              </a:r>
              <a:r>
                <a:rPr lang="en-US" sz="1000">
                  <a:latin typeface="Calibri Light" panose="020F0302020204030204" pitchFamily="34" charset="0"/>
                </a:rPr>
                <a:t> it was received</a:t>
              </a:r>
            </a:p>
            <a:p>
              <a:pPr algn="l">
                <a:spcBef>
                  <a:spcPts val="600"/>
                </a:spcBef>
              </a:pPr>
              <a:r>
                <a:rPr lang="en-US" sz="850" b="1"/>
                <a:t>Acceptable Documents for Showing Household Income</a:t>
              </a:r>
              <a:endParaRPr lang="en-US" sz="850"/>
            </a:p>
            <a:p>
              <a:pPr marL="171450" lvl="0" indent="-171450" algn="l">
                <a:buFont typeface="Arial" panose="020B0604020202020204" pitchFamily="34" charset="0"/>
                <a:buChar char="•"/>
              </a:pPr>
              <a:r>
                <a:rPr lang="en-US" sz="850" b="1"/>
                <a:t>Jobs</a:t>
              </a:r>
              <a:r>
                <a:rPr lang="en-US" sz="850"/>
                <a:t>: Paycheck stub or pay envelope that shows the amount and how often pay is received; letter from employer stating gross wages and how often you are paid; or, if you work for yourself, business or farming papers, such as ledger or tax books. </a:t>
              </a:r>
            </a:p>
            <a:p>
              <a:pPr marL="171450" lvl="0" indent="-171450" algn="l">
                <a:buFont typeface="Arial" panose="020B0604020202020204" pitchFamily="34" charset="0"/>
                <a:buChar char="•"/>
              </a:pPr>
              <a:r>
                <a:rPr lang="en-US" sz="850" b="1"/>
                <a:t>Social Security, Pensions, or Retirement</a:t>
              </a:r>
              <a:r>
                <a:rPr lang="en-US" sz="850"/>
                <a:t>: Social Security retirement benefit letter, statement of benefits received, or pension award notice.</a:t>
              </a:r>
            </a:p>
            <a:p>
              <a:pPr marL="171450" lvl="0" indent="-171450" algn="l">
                <a:buFont typeface="Arial" panose="020B0604020202020204" pitchFamily="34" charset="0"/>
                <a:buChar char="•"/>
              </a:pPr>
              <a:r>
                <a:rPr lang="en-US" sz="850" b="1"/>
                <a:t>Unemployment, Disability, or Worker’s Compensation</a:t>
              </a:r>
              <a:r>
                <a:rPr lang="en-US" sz="850"/>
                <a:t>: Notice of eligibility from State employment security office, check stub, or letter from the Worker’s Compensation office.</a:t>
              </a:r>
            </a:p>
            <a:p>
              <a:pPr marL="171450" lvl="0" indent="-171450" algn="l">
                <a:buFont typeface="Arial" panose="020B0604020202020204" pitchFamily="34" charset="0"/>
                <a:buChar char="•"/>
              </a:pPr>
              <a:r>
                <a:rPr lang="en-US" sz="850" b="1"/>
                <a:t>Welfare Payments</a:t>
              </a:r>
              <a:r>
                <a:rPr lang="en-US" sz="850"/>
                <a:t>: Benefit letter from the &lt;&lt;State TANF&gt;&gt; office.</a:t>
              </a:r>
            </a:p>
            <a:p>
              <a:pPr marL="171450" lvl="0" indent="-171450" algn="l">
                <a:buFont typeface="Arial" panose="020B0604020202020204" pitchFamily="34" charset="0"/>
                <a:buChar char="•"/>
              </a:pPr>
              <a:r>
                <a:rPr lang="en-US" sz="850" b="1"/>
                <a:t>Child Support or Alimony</a:t>
              </a:r>
              <a:r>
                <a:rPr lang="en-US" sz="850"/>
                <a:t>: Court decree, agreement, or copies of checks received.</a:t>
              </a:r>
            </a:p>
            <a:p>
              <a:pPr marL="171450" lvl="0" indent="-171450" algn="l">
                <a:buFont typeface="Arial" panose="020B0604020202020204" pitchFamily="34" charset="0"/>
                <a:buChar char="•"/>
              </a:pPr>
              <a:r>
                <a:rPr lang="en-US" sz="850" b="1"/>
                <a:t>All Other Income (Such as Rental Income)</a:t>
              </a:r>
              <a:r>
                <a:rPr lang="en-US" sz="850"/>
                <a:t>: Information that shows the amount of the income, name of the person who received the income, the date it was received, and how often it was received. </a:t>
              </a:r>
            </a:p>
            <a:p>
              <a:pPr marL="171450" indent="-171450" algn="l">
                <a:buFont typeface="Arial" panose="020B0604020202020204" pitchFamily="34" charset="0"/>
                <a:buChar char="•"/>
              </a:pPr>
              <a:r>
                <a:rPr lang="en-US" sz="850" b="1"/>
                <a:t>Military Housing Privatization Initiative</a:t>
              </a:r>
              <a:r>
                <a:rPr lang="en-US" sz="850"/>
                <a:t>: Letter or rental contract showing that your housing is part of the Military Privatized Housing Initiative.</a:t>
              </a:r>
            </a:p>
            <a:p>
              <a:pPr algn="l"/>
              <a:endParaRPr lang="en-US" sz="400"/>
            </a:p>
            <a:p>
              <a:pPr lvl="0" algn="l"/>
              <a:r>
                <a:rPr lang="en-US" sz="850" b="1"/>
                <a:t>If you do not have income, </a:t>
              </a:r>
              <a:r>
                <a:rPr lang="en-US" sz="850"/>
                <a:t>please send a brief note explaining how you provide food, clothing, and housing for your household, and when you expect an income.</a:t>
              </a:r>
            </a:p>
          </p:txBody>
        </p:sp>
        <p:cxnSp>
          <p:nvCxnSpPr>
            <p:cNvPr id="257" name="Straight Connector 256"/>
            <p:cNvCxnSpPr>
              <a:stCxn id="230" idx="6"/>
              <a:endCxn id="260" idx="2"/>
            </p:cNvCxnSpPr>
            <p:nvPr/>
          </p:nvCxnSpPr>
          <p:spPr>
            <a:xfrm flipV="1">
              <a:off x="4582533" y="3855705"/>
              <a:ext cx="800584" cy="3434"/>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258" name="Group 257"/>
            <p:cNvGrpSpPr/>
            <p:nvPr/>
          </p:nvGrpSpPr>
          <p:grpSpPr>
            <a:xfrm>
              <a:off x="5346532" y="3627105"/>
              <a:ext cx="524511" cy="457200"/>
              <a:chOff x="2468489" y="1239444"/>
              <a:chExt cx="524511" cy="457200"/>
            </a:xfrm>
          </p:grpSpPr>
          <p:sp>
            <p:nvSpPr>
              <p:cNvPr id="259" name="Oval 258"/>
              <p:cNvSpPr/>
              <p:nvPr/>
            </p:nvSpPr>
            <p:spPr>
              <a:xfrm>
                <a:off x="2553043" y="1286074"/>
                <a:ext cx="365760" cy="365760"/>
              </a:xfrm>
              <a:prstGeom prst="ellipse">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0" name="Oval 259"/>
              <p:cNvSpPr/>
              <p:nvPr/>
            </p:nvSpPr>
            <p:spPr>
              <a:xfrm>
                <a:off x="2505074" y="1239444"/>
                <a:ext cx="457200" cy="457200"/>
              </a:xfrm>
              <a:prstGeom prst="ellipse">
                <a:avLst/>
              </a:prstGeom>
              <a:noFill/>
              <a:ln w="127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1" name="TextBox 260"/>
              <p:cNvSpPr txBox="1"/>
              <p:nvPr/>
            </p:nvSpPr>
            <p:spPr>
              <a:xfrm>
                <a:off x="2468489" y="1338149"/>
                <a:ext cx="524511" cy="261610"/>
              </a:xfrm>
              <a:prstGeom prst="rect">
                <a:avLst/>
              </a:prstGeom>
              <a:noFill/>
            </p:spPr>
            <p:txBody>
              <a:bodyPr wrap="square" rtlCol="0">
                <a:spAutoFit/>
              </a:bodyPr>
              <a:lstStyle/>
              <a:p>
                <a:pPr algn="ctr"/>
                <a:r>
                  <a:rPr lang="en-US" sz="1100">
                    <a:latin typeface="Calibri Light" panose="020F0302020204030204" pitchFamily="34" charset="0"/>
                  </a:rPr>
                  <a:t>No</a:t>
                </a:r>
                <a:endParaRPr lang="en-US" sz="1100" baseline="30000">
                  <a:latin typeface="Calibri Light" panose="020F0302020204030204" pitchFamily="34" charset="0"/>
                </a:endParaRPr>
              </a:p>
            </p:txBody>
          </p:sp>
        </p:grpSp>
        <p:sp>
          <p:nvSpPr>
            <p:cNvPr id="262" name="Rectangle 261"/>
            <p:cNvSpPr/>
            <p:nvPr/>
          </p:nvSpPr>
          <p:spPr>
            <a:xfrm>
              <a:off x="-595" y="6434831"/>
              <a:ext cx="3552049" cy="230832"/>
            </a:xfrm>
            <a:prstGeom prst="rect">
              <a:avLst/>
            </a:prstGeom>
          </p:spPr>
          <p:txBody>
            <a:bodyPr wrap="square">
              <a:spAutoFit/>
            </a:bodyPr>
            <a:lstStyle/>
            <a:p>
              <a:r>
                <a:rPr lang="en-US" sz="900">
                  <a:latin typeface="Calibri Light" panose="020F0302020204030204" pitchFamily="34" charset="0"/>
                </a:rPr>
                <a:t>Check out the back to see how you can submit your information!</a:t>
              </a:r>
            </a:p>
          </p:txBody>
        </p:sp>
      </p:grpSp>
    </p:spTree>
    <p:extLst>
      <p:ext uri="{BB962C8B-B14F-4D97-AF65-F5344CB8AC3E}">
        <p14:creationId xmlns:p14="http://schemas.microsoft.com/office/powerpoint/2010/main" val="292441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27084" y="5656412"/>
            <a:ext cx="2651265" cy="1169551"/>
          </a:xfrm>
          <a:prstGeom prst="rect">
            <a:avLst/>
          </a:prstGeom>
        </p:spPr>
        <p:txBody>
          <a:bodyPr wrap="square">
            <a:spAutoFit/>
          </a:bodyPr>
          <a:lstStyle/>
          <a:p>
            <a:r>
              <a:rPr lang="en-US" sz="1400">
                <a:latin typeface="Calibri Light" panose="020F0302020204030204" pitchFamily="34" charset="0"/>
              </a:rPr>
              <a:t>If you have questions about the verification process or the types of documents you need to send, contact us at &lt;&lt;phone number&gt;&gt; or &lt;&lt;email&gt;&gt;.</a:t>
            </a:r>
          </a:p>
        </p:txBody>
      </p:sp>
      <p:grpSp>
        <p:nvGrpSpPr>
          <p:cNvPr id="2" name="Group 1" descr="Three overlapping circles provide information about how to respond to verification requests. One shows an icon that looks like a smart phone and says &quot;take pictures of the requested documents with your phone/camera and email to &lt;&lt;email&gt;&gt;. Be sure to include the name(s) of your children that attend &lt;&lt;school district&gt;&gt; in the email. The second circle shows an icon that looks like a envelope and it says &quot;mail documents, along with a copy of this letter, to &lt;&lt;address&gt;&gt; using the envelope provided. If possible, send copies rather than original documents. You may also fax your documents to &lt;(xxx) xxx-xxxx&gt;&gt;. The third circle shows an icon that looks like an office building and says &quot;come in person to the office located at &lt;&lt;address&gt;&gt; to drop off the documents. Bring this page with you." title="Diagram - send info in any of these ways"/>
          <p:cNvGrpSpPr/>
          <p:nvPr/>
        </p:nvGrpSpPr>
        <p:grpSpPr>
          <a:xfrm>
            <a:off x="30464" y="449290"/>
            <a:ext cx="9098906" cy="6365363"/>
            <a:chOff x="30464" y="449290"/>
            <a:chExt cx="9098906" cy="6365363"/>
          </a:xfrm>
        </p:grpSpPr>
        <p:sp>
          <p:nvSpPr>
            <p:cNvPr id="19" name="Oval 18"/>
            <p:cNvSpPr/>
            <p:nvPr/>
          </p:nvSpPr>
          <p:spPr>
            <a:xfrm>
              <a:off x="30464" y="1251442"/>
              <a:ext cx="4206240" cy="4206240"/>
            </a:xfrm>
            <a:prstGeom prst="ellipse">
              <a:avLst/>
            </a:prstGeom>
            <a:solidFill>
              <a:srgbClr val="FFDE9B"/>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8093" y="1446761"/>
              <a:ext cx="3831463" cy="3806551"/>
            </a:xfrm>
            <a:prstGeom prst="ellipse">
              <a:avLst/>
            </a:prstGeom>
            <a:solidFill>
              <a:schemeClr val="bg1">
                <a:lumMod val="95000"/>
              </a:schemeClr>
            </a:solidFill>
            <a:ln>
              <a:solidFill>
                <a:srgbClr val="FFC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icon of a smartphone or tablet" title="Smartphone"/>
            <p:cNvPicPr/>
            <p:nvPr/>
          </p:nvPicPr>
          <p:blipFill>
            <a:blip r:embed="rId3">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1407874" y="449290"/>
              <a:ext cx="1361733" cy="2040578"/>
            </a:xfrm>
            <a:prstGeom prst="rect">
              <a:avLst/>
            </a:prstGeom>
            <a:noFill/>
            <a:ln>
              <a:noFill/>
            </a:ln>
          </p:spPr>
        </p:pic>
        <p:sp>
          <p:nvSpPr>
            <p:cNvPr id="8" name="Rectangle 7"/>
            <p:cNvSpPr/>
            <p:nvPr/>
          </p:nvSpPr>
          <p:spPr>
            <a:xfrm>
              <a:off x="538032" y="2491645"/>
              <a:ext cx="2977286" cy="2031325"/>
            </a:xfrm>
            <a:prstGeom prst="rect">
              <a:avLst/>
            </a:prstGeom>
          </p:spPr>
          <p:txBody>
            <a:bodyPr wrap="square">
              <a:spAutoFit/>
            </a:bodyPr>
            <a:lstStyle/>
            <a:p>
              <a:pPr algn="ctr"/>
              <a:r>
                <a:rPr lang="en-US">
                  <a:latin typeface="Calibri Light" panose="020F0302020204030204" pitchFamily="34" charset="0"/>
                </a:rPr>
                <a:t>Take pictures of the requested documents with your phone/camera and email them to &lt;&lt;e-mail&gt;&gt;. (Be sure to include the name(s) of your children that attend &lt;&lt;school district&gt;&gt; in the email.)</a:t>
              </a:r>
            </a:p>
          </p:txBody>
        </p:sp>
        <p:sp>
          <p:nvSpPr>
            <p:cNvPr id="26" name="Oval 25"/>
            <p:cNvSpPr/>
            <p:nvPr/>
          </p:nvSpPr>
          <p:spPr>
            <a:xfrm>
              <a:off x="5654650" y="1048250"/>
              <a:ext cx="3474720" cy="3474720"/>
            </a:xfrm>
            <a:prstGeom prst="ellipse">
              <a:avLst/>
            </a:prstGeom>
            <a:solidFill>
              <a:schemeClr val="bg1">
                <a:lumMod val="85000"/>
              </a:schemeClr>
            </a:solidFill>
            <a:ln w="12700">
              <a:solidFill>
                <a:srgbClr val="FFC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826170" y="1209600"/>
              <a:ext cx="3165122" cy="3144542"/>
            </a:xfrm>
            <a:prstGeom prst="ellipse">
              <a:avLst/>
            </a:prstGeom>
            <a:solidFill>
              <a:srgbClr val="FFE2A7"/>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icon of an office building" title="Office building"/>
            <p:cNvPicPr/>
            <p:nvPr/>
          </p:nvPicPr>
          <p:blipFill>
            <a:blip r:embed="rId4">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801403" y="577631"/>
              <a:ext cx="1094245" cy="1654517"/>
            </a:xfrm>
            <a:prstGeom prst="rect">
              <a:avLst/>
            </a:prstGeom>
            <a:noFill/>
            <a:ln>
              <a:noFill/>
            </a:ln>
          </p:spPr>
        </p:pic>
        <p:sp>
          <p:nvSpPr>
            <p:cNvPr id="31" name="Rectangle 30"/>
            <p:cNvSpPr/>
            <p:nvPr/>
          </p:nvSpPr>
          <p:spPr>
            <a:xfrm>
              <a:off x="5903367" y="2232148"/>
              <a:ext cx="2977286" cy="1200329"/>
            </a:xfrm>
            <a:prstGeom prst="rect">
              <a:avLst/>
            </a:prstGeom>
          </p:spPr>
          <p:txBody>
            <a:bodyPr wrap="square">
              <a:spAutoFit/>
            </a:bodyPr>
            <a:lstStyle/>
            <a:p>
              <a:pPr algn="ctr"/>
              <a:r>
                <a:rPr lang="en-US">
                  <a:latin typeface="Calibri Light" panose="020F0302020204030204" pitchFamily="34" charset="0"/>
                </a:rPr>
                <a:t>Come in person to the office located at &lt;&lt;address&gt;&gt; to drop off the documents. Bring this page with you.</a:t>
              </a:r>
            </a:p>
          </p:txBody>
        </p:sp>
        <p:sp>
          <p:nvSpPr>
            <p:cNvPr id="22" name="Oval 21"/>
            <p:cNvSpPr/>
            <p:nvPr/>
          </p:nvSpPr>
          <p:spPr>
            <a:xfrm>
              <a:off x="3267104" y="2974173"/>
              <a:ext cx="3840480" cy="3840480"/>
            </a:xfrm>
            <a:prstGeom prst="ellipse">
              <a:avLst/>
            </a:prstGeom>
            <a:solidFill>
              <a:srgbClr val="FFF1D5"/>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56678" y="3152507"/>
              <a:ext cx="3498292" cy="3475546"/>
            </a:xfrm>
            <a:prstGeom prst="ellipse">
              <a:avLst/>
            </a:prstGeom>
            <a:solidFill>
              <a:schemeClr val="bg1">
                <a:lumMod val="85000"/>
              </a:schemeClr>
            </a:solidFill>
            <a:ln>
              <a:solidFill>
                <a:srgbClr val="FFD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icon of an envelope" title="Envelope"/>
            <p:cNvPicPr/>
            <p:nvPr/>
          </p:nvPicPr>
          <p:blipFill>
            <a:blip r:embed="rId5">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4465544" y="2858354"/>
              <a:ext cx="1360626" cy="992416"/>
            </a:xfrm>
            <a:prstGeom prst="rect">
              <a:avLst/>
            </a:prstGeom>
            <a:noFill/>
            <a:ln>
              <a:noFill/>
            </a:ln>
          </p:spPr>
        </p:pic>
        <p:sp>
          <p:nvSpPr>
            <p:cNvPr id="34" name="Rectangle 33"/>
            <p:cNvSpPr/>
            <p:nvPr/>
          </p:nvSpPr>
          <p:spPr>
            <a:xfrm>
              <a:off x="3775701" y="4074037"/>
              <a:ext cx="2977286" cy="2123658"/>
            </a:xfrm>
            <a:prstGeom prst="rect">
              <a:avLst/>
            </a:prstGeom>
          </p:spPr>
          <p:txBody>
            <a:bodyPr wrap="square">
              <a:spAutoFit/>
            </a:bodyPr>
            <a:lstStyle/>
            <a:p>
              <a:pPr algn="ctr"/>
              <a:r>
                <a:rPr lang="en-US">
                  <a:latin typeface="Calibri Light" panose="020F0302020204030204" pitchFamily="34" charset="0"/>
                </a:rPr>
                <a:t>Mail documents, along with a copy of this letter, to &lt;&lt;address&gt;&gt; using the envelope provided. If possible, send copies rather than original documents.</a:t>
              </a:r>
            </a:p>
            <a:p>
              <a:pPr algn="ctr"/>
              <a:r>
                <a:rPr lang="en-US" sz="1200">
                  <a:latin typeface="Calibri Light" panose="020F0302020204030204" pitchFamily="34" charset="0"/>
                </a:rPr>
                <a:t>You may also fax your documents </a:t>
              </a:r>
            </a:p>
            <a:p>
              <a:pPr algn="ctr"/>
              <a:r>
                <a:rPr lang="en-US" sz="1200">
                  <a:latin typeface="Calibri Light" panose="020F0302020204030204" pitchFamily="34" charset="0"/>
                </a:rPr>
                <a:t>to &lt;&lt;(xxx) xxx-</a:t>
              </a:r>
              <a:r>
                <a:rPr lang="en-US" sz="1200" err="1">
                  <a:latin typeface="Calibri Light" panose="020F0302020204030204" pitchFamily="34" charset="0"/>
                </a:rPr>
                <a:t>xxxx</a:t>
              </a:r>
              <a:r>
                <a:rPr lang="en-US" sz="1200">
                  <a:latin typeface="Calibri Light" panose="020F0302020204030204" pitchFamily="34" charset="0"/>
                </a:rPr>
                <a:t>&gt;&gt;.</a:t>
              </a:r>
            </a:p>
          </p:txBody>
        </p:sp>
      </p:grpSp>
      <p:sp>
        <p:nvSpPr>
          <p:cNvPr id="3" name="Title 2"/>
          <p:cNvSpPr>
            <a:spLocks noGrp="1"/>
          </p:cNvSpPr>
          <p:nvPr>
            <p:ph type="title"/>
          </p:nvPr>
        </p:nvSpPr>
        <p:spPr>
          <a:xfrm>
            <a:off x="2914321" y="1"/>
            <a:ext cx="3684760" cy="2163777"/>
          </a:xfrm>
        </p:spPr>
        <p:txBody>
          <a:bodyPr>
            <a:normAutofit/>
          </a:bodyPr>
          <a:lstStyle/>
          <a:p>
            <a:r>
              <a:rPr lang="en-US" sz="3900">
                <a:solidFill>
                  <a:schemeClr val="tx1">
                    <a:lumMod val="65000"/>
                    <a:lumOff val="35000"/>
                  </a:schemeClr>
                </a:solidFill>
                <a:latin typeface="Calibri Light" panose="020F0302020204030204" pitchFamily="34" charset="0"/>
              </a:rPr>
              <a:t>Send information in any of these ways! </a:t>
            </a:r>
            <a:endParaRPr lang="en-US" sz="3900"/>
          </a:p>
        </p:txBody>
      </p:sp>
    </p:spTree>
    <p:extLst>
      <p:ext uri="{BB962C8B-B14F-4D97-AF65-F5344CB8AC3E}">
        <p14:creationId xmlns:p14="http://schemas.microsoft.com/office/powerpoint/2010/main" val="1389547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377DE41C9F23449684E3FBB5D11FC9" ma:contentTypeVersion="1" ma:contentTypeDescription="Create a new document." ma:contentTypeScope="" ma:versionID="0d30800708aaa3f8b06b15e6a0436560">
  <xsd:schema xmlns:xsd="http://www.w3.org/2001/XMLSchema" xmlns:xs="http://www.w3.org/2001/XMLSchema" xmlns:p="http://schemas.microsoft.com/office/2006/metadata/properties" xmlns:ns1="http://schemas.microsoft.com/sharepoint/v3" targetNamespace="http://schemas.microsoft.com/office/2006/metadata/properties" ma:root="true" ma:fieldsID="f8db1aeae2fa1eb17f3b6523e3dc51f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BC0BC2-75A4-4AB9-81D3-951C5E1FBF1F}">
  <ds:schemaRefs>
    <ds:schemaRef ds:uri="22e28972-f5a7-4e18-9359-e8a3d3b8b9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a45cf51-e547-4f86-ac0d-cc0f00c4859f"/>
    <ds:schemaRef ds:uri="f12cb5d1-7d87-4804-95e1-3354870b323f"/>
  </ds:schemaRefs>
</ds:datastoreItem>
</file>

<file path=customXml/itemProps2.xml><?xml version="1.0" encoding="utf-8"?>
<ds:datastoreItem xmlns:ds="http://schemas.openxmlformats.org/officeDocument/2006/customXml" ds:itemID="{047E88CE-BA4C-495A-9381-0F8CE5E6D2BD}"/>
</file>

<file path=customXml/itemProps3.xml><?xml version="1.0" encoding="utf-8"?>
<ds:datastoreItem xmlns:ds="http://schemas.openxmlformats.org/officeDocument/2006/customXml" ds:itemID="{AB516F2B-20A1-4586-9F69-CA336CA9BE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1001</Words>
  <Application>Microsoft Office PowerPoint</Application>
  <PresentationFormat>Letter Paper (8.5x11 in)</PresentationFormat>
  <Paragraphs>71</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Trebuchet MS</vt:lpstr>
      <vt:lpstr>Office Theme</vt:lpstr>
      <vt:lpstr>Navigating the Verification Process A Diagram for Households</vt:lpstr>
      <vt:lpstr>Customization</vt:lpstr>
      <vt:lpstr>How to respond to your verification request</vt:lpstr>
      <vt:lpstr>Send information in any of these 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Infographic</dc:title>
  <dc:creator>USDA Food &amp; Nutrition Service</dc:creator>
  <cp:lastModifiedBy>Trae Cown</cp:lastModifiedBy>
  <cp:revision>3</cp:revision>
  <cp:lastPrinted>2017-07-24T13:11:58Z</cp:lastPrinted>
  <dcterms:created xsi:type="dcterms:W3CDTF">2014-04-18T00:54:57Z</dcterms:created>
  <dcterms:modified xsi:type="dcterms:W3CDTF">2024-04-08T16:32:03Z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0x010100EE377DE41C9F23449684E3FBB5D11FC9</vt:lpwstr>
  </property>
  <property fmtid="{D5CDD505-2E9C-101B-9397-08002B2CF9AE}" pid="3" name="MediaServiceImageTags">
    <vt:lpwstr/>
  </property>
</Properties>
</file>